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7" r:id="rId2"/>
  </p:sldMasterIdLst>
  <p:notesMasterIdLst>
    <p:notesMasterId r:id="rId30"/>
  </p:notesMasterIdLst>
  <p:sldIdLst>
    <p:sldId id="264" r:id="rId3"/>
    <p:sldId id="265" r:id="rId4"/>
    <p:sldId id="266" r:id="rId5"/>
    <p:sldId id="409" r:id="rId6"/>
    <p:sldId id="410" r:id="rId7"/>
    <p:sldId id="321" r:id="rId8"/>
    <p:sldId id="379" r:id="rId9"/>
    <p:sldId id="380" r:id="rId10"/>
    <p:sldId id="406" r:id="rId11"/>
    <p:sldId id="370" r:id="rId12"/>
    <p:sldId id="390" r:id="rId13"/>
    <p:sldId id="407" r:id="rId14"/>
    <p:sldId id="408" r:id="rId15"/>
    <p:sldId id="391" r:id="rId16"/>
    <p:sldId id="393" r:id="rId17"/>
    <p:sldId id="394" r:id="rId18"/>
    <p:sldId id="396" r:id="rId19"/>
    <p:sldId id="395" r:id="rId20"/>
    <p:sldId id="397" r:id="rId21"/>
    <p:sldId id="392" r:id="rId22"/>
    <p:sldId id="401" r:id="rId23"/>
    <p:sldId id="402" r:id="rId24"/>
    <p:sldId id="403" r:id="rId25"/>
    <p:sldId id="404" r:id="rId26"/>
    <p:sldId id="374" r:id="rId27"/>
    <p:sldId id="387" r:id="rId28"/>
    <p:sldId id="287" r:id="rId29"/>
  </p:sldIdLst>
  <p:sldSz cx="12192000" cy="6858000"/>
  <p:notesSz cx="6858000" cy="9144000"/>
  <p:embeddedFontLst>
    <p:embeddedFont>
      <p:font typeface="나눔고딕" pitchFamily="2" charset="-127"/>
      <p:regular r:id="rId31"/>
      <p:bold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나눔바른고딕 Light" panose="020B060302010102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6F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764" autoAdjust="0"/>
  </p:normalViewPr>
  <p:slideViewPr>
    <p:cSldViewPr snapToGrid="0">
      <p:cViewPr varScale="1">
        <p:scale>
          <a:sx n="57" d="100"/>
          <a:sy n="57" d="100"/>
        </p:scale>
        <p:origin x="1680" y="58"/>
      </p:cViewPr>
      <p:guideLst/>
    </p:cSldViewPr>
  </p:slideViewPr>
  <p:notesTextViewPr>
    <p:cViewPr>
      <p:scale>
        <a:sx n="1" d="1"/>
        <a:sy n="1" d="1"/>
      </p:scale>
      <p:origin x="0" y="-8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81D65-2387-4033-B728-483796413DF9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11567-3829-4C4D-A121-3B12B88110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9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C9CC8-9498-BC6F-4E15-C86BF745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F28BAF-DB54-1F51-F433-80082FB2F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3EBC22-E4AE-0F1E-196D-1532994DD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제조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현장에서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겪고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있는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문제점에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대한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연구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과정을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진행하며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공정 제어의 복잡성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불량률과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생산성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간의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트레이드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오프와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같은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대표적인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어려움에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대해서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이해함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 시 품질과 성과에 직결되는 불량률 감소와 관련된 사례를 찾아 보았고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열처리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제조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공정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최적화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사례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연구를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통해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실제업무에서의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활용성을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찾고자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배경에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말씀드리자면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조원분들이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제조관련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하는분이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안계시고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어려운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부분이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제조데이터를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선정해보고자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제조현장에서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겪고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문제점에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연구과정을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 제어의 복잡성이나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불량률과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생산성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트레이드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오프와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어려움에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제조 시 품질과 성과에 직결되는 불량률 감소와 관련된 사례를 찾아 보았고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최적화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사례를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분석해보고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실제업무에서의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활용성을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찾고자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0D577-C0D6-EE43-8026-643CAE27A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33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A1EA-2121-5D66-692A-4CAD2B87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FD9C57-4062-6881-DBF6-468CFFDD1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A679CE-3598-DC95-5536-38EE709E9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보이시는 차트와 같이 </a:t>
            </a:r>
            <a:r>
              <a:rPr kumimoji="1" lang="en-US" altLang="ko-KR" dirty="0" err="1"/>
              <a:t>ucl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lcl</a:t>
            </a:r>
            <a:r>
              <a:rPr kumimoji="1" lang="ko-KR" altLang="en-US" dirty="0"/>
              <a:t>을 넘어가는 부분이 발생하면 이상점이 발생했다고 판단하게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27503F-0DB8-FE44-7C58-98DBD5171B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05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74071-9727-61C0-6D4F-3D374812C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71434F-41AA-4645-3C91-D12DCF205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5E1AB0-B27B-50ED-0E80-BE5FAF92F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F8A7FE-8C97-EC1E-F2E6-1089FDD451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319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0576-0295-EBF9-3F26-54A49B139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708A8B-F6FE-E9FC-CC15-BBF2D64DF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AF3CB8-9293-6A02-CA8E-879FD149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BD1FD1-0F56-12DD-D152-08E356B5E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68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421EF-BA78-D524-F9C5-D524C1F35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2D7D8E-7831-16CE-9FF7-080B6B857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FFC986-0E29-71D8-DA5E-30983C56C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이제 이상탐지를 완료하고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불량이 실제로 </a:t>
            </a:r>
            <a:r>
              <a:rPr kumimoji="1" lang="ko-KR" altLang="en-US" dirty="0" err="1"/>
              <a:t>발생했을때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원인 분석을 위해 불량 유형 영향도 분석 모델링을 진행하게 되었습니다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목적으로는 다양한 불량 유형에 대해 각 센서 데이터의 영향도 및 영향 수치 분석을 위해서 진행하게 되었고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여러 센서 데이터가 데이터에 </a:t>
            </a:r>
            <a:r>
              <a:rPr kumimoji="1" lang="ko-KR" altLang="en-US" dirty="0" err="1"/>
              <a:t>포함되어있고</a:t>
            </a:r>
            <a:r>
              <a:rPr kumimoji="1" lang="ko-KR" altLang="en-US" dirty="0"/>
              <a:t> 각 센서에 대한 영향도를 쉽게 추출하기위해 </a:t>
            </a:r>
            <a:r>
              <a:rPr kumimoji="1" lang="en-US" altLang="ko-KR" dirty="0"/>
              <a:t>Random</a:t>
            </a:r>
            <a:r>
              <a:rPr kumimoji="1" lang="en-US" altLang="ko-KR" baseline="0" dirty="0"/>
              <a:t> Forest Regressor </a:t>
            </a:r>
            <a:r>
              <a:rPr kumimoji="1" lang="ko-KR" altLang="en-US" baseline="0" dirty="0"/>
              <a:t>를 활용하였습니다</a:t>
            </a:r>
            <a:r>
              <a:rPr kumimoji="1"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/>
              <a:t>프로세스는 다음과 같습니다</a:t>
            </a:r>
            <a:r>
              <a:rPr kumimoji="1"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/>
              <a:t>각 배정번호 별로 센서 데이터의 통계치를 집계하여 생성하고 불필요한 항목 및 수치형 데이터가 아닌 항목들을 제거 하고 </a:t>
            </a:r>
            <a:endParaRPr kumimoji="1"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/>
              <a:t>정규화 작업을 진행하였습니다</a:t>
            </a:r>
            <a:r>
              <a:rPr kumimoji="1"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이후</a:t>
            </a:r>
            <a:r>
              <a:rPr kumimoji="1" lang="en-US" altLang="ko-KR" dirty="0"/>
              <a:t>, Random</a:t>
            </a:r>
            <a:r>
              <a:rPr kumimoji="1" lang="en-US" altLang="ko-KR" baseline="0" dirty="0"/>
              <a:t> Forest Regressor </a:t>
            </a:r>
            <a:r>
              <a:rPr kumimoji="1" lang="ko-KR" altLang="en-US" baseline="0" dirty="0"/>
              <a:t>로 </a:t>
            </a:r>
            <a:r>
              <a:rPr kumimoji="1" lang="ko-KR" altLang="en-US" baseline="0" dirty="0" err="1"/>
              <a:t>내폭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 err="1"/>
              <a:t>외폭</a:t>
            </a:r>
            <a:r>
              <a:rPr kumimoji="1" lang="ko-KR" altLang="en-US" baseline="0" dirty="0"/>
              <a:t> 불량 수량을 예측하였고 </a:t>
            </a:r>
            <a:endParaRPr kumimoji="1" lang="en-US" altLang="ko-KR" baseline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/>
              <a:t>학습된 모델에서 </a:t>
            </a:r>
            <a:r>
              <a:rPr kumimoji="1" lang="en-US" altLang="ko-KR" baseline="0" dirty="0"/>
              <a:t>feature importance</a:t>
            </a:r>
            <a:r>
              <a:rPr kumimoji="1" lang="ko-KR" altLang="en-US" baseline="0" dirty="0"/>
              <a:t>를 추출해 센서 </a:t>
            </a:r>
            <a:r>
              <a:rPr kumimoji="1" lang="ko-KR" altLang="en-US" baseline="0" dirty="0" err="1"/>
              <a:t>통계값이</a:t>
            </a:r>
            <a:r>
              <a:rPr kumimoji="1" lang="ko-KR" altLang="en-US" baseline="0" dirty="0"/>
              <a:t> 불량에 미치는 영향도를 평가하였습니다</a:t>
            </a:r>
            <a:r>
              <a:rPr kumimoji="1"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/>
              <a:t>이렇게 평가된 영향도와 </a:t>
            </a:r>
            <a:r>
              <a:rPr kumimoji="1" lang="ko-KR" altLang="en-US" baseline="0" dirty="0" err="1"/>
              <a:t>센서값의</a:t>
            </a:r>
            <a:r>
              <a:rPr kumimoji="1" lang="ko-KR" altLang="en-US" baseline="0" dirty="0"/>
              <a:t> 범위를 </a:t>
            </a:r>
            <a:r>
              <a:rPr kumimoji="1" lang="en-US" altLang="ko-KR" baseline="0" dirty="0" err="1"/>
              <a:t>BoxPlot</a:t>
            </a:r>
            <a:r>
              <a:rPr kumimoji="1" lang="en-US" altLang="ko-KR" baseline="0" dirty="0"/>
              <a:t>, Bar </a:t>
            </a:r>
            <a:r>
              <a:rPr kumimoji="1" lang="ko-KR" altLang="en-US" baseline="0" dirty="0"/>
              <a:t>두가지 차트로 시각화 하였습니다</a:t>
            </a:r>
            <a:r>
              <a:rPr kumimoji="1" lang="en-US" altLang="ko-KR" baseline="0" dirty="0"/>
              <a:t>.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AF4FB9-8247-7D71-B1D9-3DB1E6354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91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시각화한 분석 결과를 </a:t>
            </a:r>
            <a:r>
              <a:rPr kumimoji="1" lang="ko-KR" altLang="en-US" dirty="0" err="1"/>
              <a:t>설명드리겠습니다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첫번째 시각화 자료는 불량 유형에 가장 영향을 </a:t>
            </a:r>
            <a:r>
              <a:rPr kumimoji="1" lang="ko-KR" altLang="en-US" dirty="0" err="1"/>
              <a:t>미칠것으로</a:t>
            </a:r>
            <a:r>
              <a:rPr kumimoji="1" lang="ko-KR" altLang="en-US" dirty="0"/>
              <a:t> 판단되는 상위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 항목을 나타낸 자료로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좌측은 </a:t>
            </a:r>
            <a:r>
              <a:rPr kumimoji="1" lang="ko-KR" altLang="en-US" dirty="0" err="1"/>
              <a:t>내폭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우측은 </a:t>
            </a:r>
            <a:r>
              <a:rPr kumimoji="1" lang="ko-KR" altLang="en-US" dirty="0" err="1"/>
              <a:t>외폭에</a:t>
            </a:r>
            <a:r>
              <a:rPr kumimoji="1" lang="ko-KR" altLang="en-US" dirty="0"/>
              <a:t> 대한 불량유형에 대한 차트입니다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이를 통해서 각 불량유형별로 어떤 작업에 영향을 많이 받았는지 추측할 수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229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두번째 시각화 자료는 각 불량유형별로 각 센서에 따른 불량율을 표현한 차트입니다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센서가 어떤 범위 값에 </a:t>
            </a:r>
            <a:r>
              <a:rPr kumimoji="1" lang="ko-KR" altLang="en-US" dirty="0" err="1"/>
              <a:t>도달했을때</a:t>
            </a:r>
            <a:r>
              <a:rPr kumimoji="1" lang="ko-KR" altLang="en-US" dirty="0"/>
              <a:t> 불량 수량이 높을지를 예측 및 파악 할 수 있는 시각화 자료입니다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432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이러한 분석을 통해서 불량에 영향이 큰 순서대로 센서를 확인할 수 있고</a:t>
            </a:r>
            <a:r>
              <a:rPr kumimoji="1"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센서의 영향도와 불량 영향 범위를 예측할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이를 통해서 해당 불량 유형을 개선하기 위한 자료로 활용 할 수 있을 것으로 판단됩니다</a:t>
            </a:r>
            <a:r>
              <a:rPr kumimoji="1"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179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진행한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분석을 토대로 공정과정에서의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불량률 예측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 모니터링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 원인 파악을 진행할 수 있었음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결과를 제조업무에 적용하기 위해 각각 공정 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 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 완료 후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 각각 적용할 수 있는 방안을 생각해 보았음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센서값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변동 분석 결과를 이상치 탐지 모델로 활용해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 운영 조건 입력 시 해당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로트의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불량률을 실시간으로 예측하여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사후 검사 중심이 아닌 사전 예방 중심으로 시스템을 전환하고자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이상치 탐지 모델링을 통해 도출된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SPC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모니터링을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공정 모니터링 기능과 연동하여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 진행 중에 실시간으로 작업자가 불량이 발생할 것을 인지할 수 있도록 알람을 발생시킴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미세한 이탈을 감지하여 공정 안정성을 극대화하고자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 유형 영향도 분석 모델링을 통해 공정 진행 후 발생한 불량에 대해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영향을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미칠것으로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판단되는 항목을 식별하여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QIS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유형별 불량원인 자동 진단 리포트를 생성하고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공정불량과 연동하여 현장조치를 지원함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정밀하고 신속한 불량 원인 규명하여 문제해결시간을 단축시키고자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결론적으로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이와 같은 과정을 통해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사후 예방 중심을 벗어나 사전 예방 중심으로 공정을 전환하고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 모니터링 품질 시스템을 구축 및 불량원인 분석을 통해 공정 안정성 극대화할 수 있음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1F18F8-7ECC-3C4A-A4B2-25DE004BFA5F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75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A7F5-FE0A-BACA-4011-2B40D0C0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F13C11-34CD-F4BE-4F40-A87DCB59E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F1E3A5-0761-B43A-A020-F4FA3FC2C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dirty="0"/>
              <a:t>“</a:t>
            </a:r>
            <a:r>
              <a:rPr kumimoji="1" lang="en-US" altLang="ko-KR" dirty="0" err="1"/>
              <a:t>열처리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공정최적화</a:t>
            </a:r>
            <a:r>
              <a:rPr kumimoji="1" lang="en-US" altLang="ko-KR" baseline="0" dirty="0"/>
              <a:t>” </a:t>
            </a:r>
            <a:r>
              <a:rPr kumimoji="1" lang="en-US" altLang="ko-KR" baseline="0" dirty="0" err="1"/>
              <a:t>사례를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통해서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제조현장에서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겪는</a:t>
            </a:r>
            <a:r>
              <a:rPr kumimoji="1" lang="en-US" altLang="ko-KR" baseline="0" dirty="0"/>
              <a:t> Paint </a:t>
            </a:r>
            <a:r>
              <a:rPr kumimoji="1" lang="en-US" altLang="ko-KR" baseline="0" dirty="0" err="1"/>
              <a:t>Point를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살펴보고</a:t>
            </a:r>
            <a:r>
              <a:rPr kumimoji="1" lang="en-US" altLang="ko-KR" baseline="0" dirty="0"/>
              <a:t>,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baseline="0" dirty="0"/>
              <a:t>제공된 데이터의 분석 및 활용 방법</a:t>
            </a:r>
            <a:r>
              <a:rPr kumimoji="1" lang="en-US" altLang="ko-KR" baseline="0" dirty="0"/>
              <a:t>, </a:t>
            </a:r>
            <a:r>
              <a:rPr kumimoji="1" lang="en-US" altLang="ko-KR" baseline="0" dirty="0" err="1"/>
              <a:t>제조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현장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적용</a:t>
            </a:r>
            <a:r>
              <a:rPr kumimoji="1" lang="en-US" altLang="ko-KR" baseline="0" dirty="0"/>
              <a:t> 시 </a:t>
            </a:r>
            <a:r>
              <a:rPr kumimoji="1" lang="en-US" altLang="ko-KR" baseline="0" dirty="0" err="1"/>
              <a:t>고려사항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등을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파악하고자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하였음</a:t>
            </a:r>
            <a:endParaRPr kumimoji="1" lang="en-US" altLang="ko-KR" baseline="0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dirty="0"/>
              <a:t>결과적으로 이러한</a:t>
            </a:r>
            <a:r>
              <a:rPr kumimoji="1" lang="ko-KR" altLang="en-US" baseline="0" dirty="0"/>
              <a:t> 과정을 통해 </a:t>
            </a:r>
            <a:r>
              <a:rPr kumimoji="1" lang="ko-KR" altLang="en-US" dirty="0"/>
              <a:t>실무</a:t>
            </a:r>
            <a:r>
              <a:rPr kumimoji="1" lang="ko-KR" altLang="en-US" baseline="0" dirty="0"/>
              <a:t> 적용 시</a:t>
            </a:r>
            <a:r>
              <a:rPr kumimoji="1" lang="en-US" altLang="ko-KR" baseline="0" dirty="0"/>
              <a:t>,</a:t>
            </a:r>
            <a:r>
              <a:rPr kumimoji="1" lang="ko-KR" altLang="en-US" baseline="0" dirty="0"/>
              <a:t> 예상 문제점을 경험하고</a:t>
            </a:r>
            <a:r>
              <a:rPr kumimoji="1" lang="en-US" altLang="ko-KR" baseline="0" dirty="0"/>
              <a:t>,</a:t>
            </a:r>
            <a:r>
              <a:rPr kumimoji="1" lang="ko-KR" altLang="en-US" baseline="0" dirty="0"/>
              <a:t> 데이터에 대한 활용 방안을 구축해</a:t>
            </a:r>
            <a:endParaRPr kumimoji="1" lang="en-US" altLang="ko-KR" baseline="0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baseline="0" dirty="0" err="1"/>
              <a:t>업무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방향성과</a:t>
            </a:r>
            <a:r>
              <a:rPr kumimoji="1" lang="en-US" altLang="ko-KR" baseline="0" dirty="0"/>
              <a:t> </a:t>
            </a:r>
            <a:r>
              <a:rPr kumimoji="1" lang="en-US" altLang="ko-KR" baseline="0" dirty="0" err="1"/>
              <a:t>활용성</a:t>
            </a:r>
            <a:r>
              <a:rPr kumimoji="1" lang="ko-KR" altLang="en-US" baseline="0" dirty="0"/>
              <a:t>에 대해서 도출해보고자 하였습니다</a:t>
            </a:r>
            <a:r>
              <a:rPr kumimoji="1" lang="en-US" altLang="ko-KR" baseline="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3540D-3D63-7E17-ABC8-9F86D4839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41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BC752-0283-AF75-D1C3-531A4EDB8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177628-62B9-5296-D576-C29E925C7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ED110-3EBD-215F-8F77-9679A2EFC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OP = output : </a:t>
            </a:r>
            <a:r>
              <a:rPr kumimoji="1" lang="ko-KR" altLang="en-US" dirty="0"/>
              <a:t>출력량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CP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Carbon potential : </a:t>
            </a:r>
            <a:r>
              <a:rPr kumimoji="1" lang="ko-KR" altLang="en-US" dirty="0" err="1"/>
              <a:t>침탄</a:t>
            </a:r>
            <a:r>
              <a:rPr kumimoji="1" lang="ko-KR" altLang="en-US" dirty="0"/>
              <a:t> 가스의 </a:t>
            </a:r>
            <a:r>
              <a:rPr kumimoji="1" lang="ko-KR" altLang="en-US" dirty="0" err="1"/>
              <a:t>침탄</a:t>
            </a:r>
            <a:r>
              <a:rPr kumimoji="1" lang="ko-KR" altLang="en-US" dirty="0"/>
              <a:t> 능력의 양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선정한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말씀드린것과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부품이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소입로를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부품을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가열하고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소입탱크를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급랭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오염물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후세척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후열처리를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작업이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진행되는데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변수들이라고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변수값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표기가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배정번호가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배정번호별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불량품에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주어집니다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FEDCD-07BA-BFCE-34AC-4D37755B6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13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데이터는 크게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개로 분류가 되며</a:t>
            </a:r>
            <a:r>
              <a:rPr kumimoji="1" lang="en-US" altLang="ko-KR" dirty="0"/>
              <a:t>, 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dirty="0"/>
              <a:t>label : </a:t>
            </a:r>
            <a:r>
              <a:rPr kumimoji="1" lang="ko-KR" altLang="en-US" dirty="0"/>
              <a:t>공정에 대한 기본 정보와 불량원인별 데이터가 존재하고</a:t>
            </a:r>
            <a:r>
              <a:rPr kumimoji="1" lang="en-US" altLang="ko-KR" dirty="0"/>
              <a:t>,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en-US" altLang="ko-KR" dirty="0" err="1"/>
              <a:t>raw_total_data</a:t>
            </a:r>
            <a:r>
              <a:rPr kumimoji="1" lang="en-US" altLang="ko-KR" dirty="0"/>
              <a:t> :</a:t>
            </a:r>
            <a:r>
              <a:rPr kumimoji="1" lang="ko-KR" altLang="en-US" dirty="0"/>
              <a:t> 배정번호에 대해서 </a:t>
            </a:r>
            <a:r>
              <a:rPr kumimoji="1" lang="en-US" altLang="ko-KR" dirty="0" err="1"/>
              <a:t>tag_min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시간대별로 센서에서 수집된 데이터가 존재합니다</a:t>
            </a:r>
            <a:r>
              <a:rPr kumimoji="1"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dirty="0"/>
              <a:t>이에 </a:t>
            </a:r>
            <a:r>
              <a:rPr kumimoji="1" lang="en-US" altLang="ko-KR" dirty="0"/>
              <a:t>label </a:t>
            </a:r>
            <a:r>
              <a:rPr kumimoji="1" lang="ko-KR" altLang="en-US" dirty="0"/>
              <a:t>데이터를 통해서는 불량 원인 분석에 활용할 수 있고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row_data</a:t>
            </a:r>
            <a:r>
              <a:rPr kumimoji="1" lang="ko-KR" altLang="en-US" dirty="0"/>
              <a:t>를 통해서는 공정 </a:t>
            </a:r>
            <a:r>
              <a:rPr kumimoji="1" lang="ko-KR" altLang="en-US" dirty="0" err="1"/>
              <a:t>센서값에</a:t>
            </a:r>
            <a:r>
              <a:rPr kumimoji="1" lang="ko-KR" altLang="en-US" dirty="0"/>
              <a:t> 따른 불량률을 파악할 수 </a:t>
            </a:r>
            <a:r>
              <a:rPr kumimoji="1" lang="ko-KR" altLang="en-US" dirty="0" err="1"/>
              <a:t>있게됩니다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43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51426-D4CF-5C34-74A9-F5225361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5C96E6-BE71-D34F-1C51-767DE506D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2056F8-24E2-5D2F-14B4-8422D0885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선정한 데이터의 약간의 이슈포인트를 말씀 드리면 불량 원인은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내폭</a:t>
            </a:r>
            <a:r>
              <a:rPr kumimoji="1" lang="en-US" altLang="ko-KR" dirty="0"/>
              <a:t>’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외폭</a:t>
            </a:r>
            <a:r>
              <a:rPr kumimoji="1" lang="en-US" altLang="ko-KR" dirty="0"/>
              <a:t>＇</a:t>
            </a:r>
            <a:r>
              <a:rPr kumimoji="1" lang="ko-KR" altLang="en-US" dirty="0"/>
              <a:t>만 존재하고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불량이 크게 발생한 데이터가 많지는 않아서 이점 참고하시면 좋을 것 같고</a:t>
            </a:r>
            <a:r>
              <a:rPr kumimoji="1"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두번째로는 </a:t>
            </a:r>
            <a:r>
              <a:rPr kumimoji="1" lang="ko-KR" altLang="en-US" dirty="0" err="1"/>
              <a:t>센서값이</a:t>
            </a:r>
            <a:r>
              <a:rPr kumimoji="1" lang="ko-KR" altLang="en-US" dirty="0"/>
              <a:t> 시간대별로 들어오는데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불량수는 배정번호별로 나와있어서 배정번호로 묶어 </a:t>
            </a:r>
            <a:r>
              <a:rPr kumimoji="1" lang="ko-KR" altLang="en-US" dirty="0" err="1"/>
              <a:t>처리해야해서</a:t>
            </a:r>
            <a:r>
              <a:rPr kumimoji="1" lang="ko-KR" altLang="en-US" dirty="0"/>
              <a:t> 시계열 데이터를 충분히 활용하지 못해 약간의 아쉬움은 있었습니다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8736A-7F2E-9D9B-65A3-C1CF1D58F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915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C9CC8-9498-BC6F-4E15-C86BF745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F28BAF-DB54-1F51-F433-80082FB2F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3EBC22-E4AE-0F1E-196D-1532994DD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dirty="0"/>
              <a:t>목적</a:t>
            </a:r>
            <a:endParaRPr kumimoji="1"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ko-KR" altLang="en-US" dirty="0"/>
              <a:t>배경</a:t>
            </a:r>
            <a:r>
              <a:rPr kumimoji="1" lang="ko-KR" altLang="en-US" baseline="0" dirty="0"/>
              <a:t> </a:t>
            </a:r>
            <a:r>
              <a:rPr kumimoji="1" lang="en-US" altLang="ko-KR" baseline="0" dirty="0"/>
              <a:t>: </a:t>
            </a:r>
            <a:r>
              <a:rPr kumimoji="1" lang="ko-KR" altLang="en-US" baseline="0" dirty="0" err="1"/>
              <a:t>센서값이</a:t>
            </a:r>
            <a:r>
              <a:rPr kumimoji="1" lang="ko-KR" altLang="en-US" baseline="0" dirty="0"/>
              <a:t> 변동이 크면 공정이 불안정해지는 경우가 있기 때문에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센서값의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변동성으로 공정 불량률을 예측해보고자 하였고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공정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일관성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불량률의 상관관계 파악해보게 되었습니다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기법은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불량률 예측을 위해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회귀 분석을 사용하였고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센서 변동성이 불량률에 끼치는 영향 파악에는 선형회귀 방식이 적합하다고 판단하였고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센서가 복합적으로 불량률에 끼치는 영향 파악에는 의사결정 트리가 적합하기 때문에 이 분석기법들을 사용하였습니다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atinLnBrk="0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프로세스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과정에서는 주요하게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표준편차값을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산출하였는데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표준편차가 변동성과 비례한다고 보시면 됩니다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상관관계 분석 및 변수 선택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두번째로는 변수 선택을 위해 독립변수인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센서값들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간의 상관관계 분석을 통해 상관관계가 높은 변수는 제거하였고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불량률을 계산해 종속변수로 선정하였습니다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그다음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실제로 선형회귀와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결정트리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모델을 적용해 학습을 진행하였고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마지막으로 모델 평가를 진행하였는데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평가 지표로는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R2, RMSE, MAE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사용하였습니다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추가적으로 변수별 중요도도 함께 확인해 불량률에 영향을 미치는 핵심 변수도 확인해보았습니다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 변수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센서의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표준편차값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종속 변수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불량률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불량 수량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불량 수량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양품수량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정규화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Min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Max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스케일링 수행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다중공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선성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문제를 방지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다중공선성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 이상의 독립 변수가 서로 강한 상관관계를 가질 때 발생하는 문제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회귀 분석 모델에서 회귀 계수의 불안정성 유발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유사 공정에서 상관관계가 주로 높게 산출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솔트조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온도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Zone_std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솔트조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온도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Zone_std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 평가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r2 score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이하의 값을 갖는 평가 지표로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1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가까울수록 좋은 성능을 가졌다고 해석하는 지표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RMSE, MAE :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종속변수와 예측된 종속변수 간 차이를 서로 다른 방식으로 보여주는 지표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0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가까울수록 좋은 성능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RMSE :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값과 예측 값의 차의 제곱의 평균에 제곱근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MAE :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실제값과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예측값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간 차의 절대값의 평균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0D577-C0D6-EE43-8026-643CAE27A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332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A7F5-FE0A-BACA-4011-2B40D0C0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F13C11-34CD-F4BE-4F40-A87DCB59E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F1E3A5-0761-B43A-A020-F4FA3FC2C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결과에 대해서 말씀을 드리자면 선형회귀와 의사결정 트리 두가지 결과를 보실 수 있는데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R2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스코어는 불량률과 변동성의 연관성 척도라고 보시면 될 것 같고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보시는바와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같이 선형회귀 결과는 아쉽게 나왔고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의사결정트리는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정도의 수치가 나왔는데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저희가 데이터를 배정번호별로 묶어서 데이터수의 한계가 있기때문에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조금 한계가 있을 것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같긴합니다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Rmse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불량률 예측에 대한 결과로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가까울수록 좋은 수치인데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아주 가깝게 나와서 조금 과적합으로 보일수도 있지만 좋은 수치로 분석이 되었습니다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추가적으로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decision tree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활용해 변수별 중요도도 확인을 해보았습니다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분석결과를 통해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센서값의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변동이 불량률과 상관관계가 있다는 것을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알게되었고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이로 인해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센서값의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변동성을 공정품질 향상에 활용할 수 있다는 결론을 도출하게 되었습니다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R2 Score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독립변수와 종속변수의 연관성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불량률과 표준편차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변동성의 연관성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Decision Tree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상대적으로 좋은 결과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1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가까운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R2, 0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가까운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RMSE, MAE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결과를 통해 예측 결과 확인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선형회귀의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경우 낮은 값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부족한 데이터 수를 원인으로 추정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변수별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중요도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Decision Tree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모델의 각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변수별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중요도 확인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feture_importances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소입조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OP_std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(0.209),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솔트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컨베이어 온도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n-US" altLang="ko-KR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Zone_std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(0.296)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중요도 높음 </a:t>
            </a:r>
            <a:r>
              <a:rPr lang="en-US" altLang="ko-KR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변수의 변동성이 불량률에 끼치는 </a:t>
            </a:r>
            <a:r>
              <a:rPr lang="ko-KR" altLang="en-US" sz="1200" baseline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영향성이</a:t>
            </a:r>
            <a:r>
              <a:rPr lang="ko-KR" altLang="en-US" sz="1200" baseline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높음</a:t>
            </a: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aseline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3540D-3D63-7E17-ABC8-9F86D4839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610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C9CC8-9498-BC6F-4E15-C86BF745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F28BAF-DB54-1F51-F433-80082FB2F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3EBC22-E4AE-0F1E-196D-1532994DD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안정성과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불량률의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상관관계를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확인했기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spc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선제경고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만들어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공정변수의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탐지하는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목적은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배정번호에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공정변수의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이상신호를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사전에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감지하는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즉, </a:t>
            </a:r>
            <a:r>
              <a:rPr lang="ko-KR" altLang="ko-K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센서값의</a:t>
            </a:r>
            <a:r>
              <a:rPr lang="ko-KR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이상 패턴을 통해 품질 저하 가능성을 조기에 파악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데 초점을 두고 있습니다.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공정의 변동성과 안정성을 정량적으로 판단하기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적합한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spc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프로세스에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드리자면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~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불량률이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낮은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데이터들을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정상군으로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분류를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해두고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정상군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상한선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하한선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평균값을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산출합니다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센서값에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spc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적용해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spc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기준선인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벗어나는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이상점이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시점을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이상점이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배정번호별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센서값의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대시보드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보여주도록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0D577-C0D6-EE43-8026-643CAE27A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33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A7F5-FE0A-BACA-4011-2B40D0C0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F13C11-34CD-F4BE-4F40-A87DCB59E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F1E3A5-0761-B43A-A020-F4FA3FC2C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의미하는것에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말씀드리면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bar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서브그룹별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평균값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감시해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공정평균이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안정적인지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기준이고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서브그룹의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평균이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벗어나면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공정평균에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가운데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가까울수록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안정적이라고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범위를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추적해서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범위가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벗어나면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변동이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증가했다고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판단하는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차트고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큐섬차트는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미세한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탐지해서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누적합이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임계치를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초과하면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발생했다고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3540D-3D63-7E17-ABC8-9F86D4839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6244FC-124C-471C-84D5-01A8D82D1A5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41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296CD-86D2-FC61-0C7B-E546CDBEB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4115B7-C9D3-9CAC-FDE4-D3630204B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EC4D0-F95F-3D89-CFFF-D1C58F2A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D535F-122D-8F3F-CE54-688BF9524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5AE80-AA3F-856A-D46F-A291EEEA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60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28993-941F-BCC9-7E2B-8CB2522E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ACBF6E-32FD-BE12-D4A5-8B107AFED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22214C-6202-3CC9-1E00-472B87DB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64834-056A-CCA0-6325-DDCA2802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EC73D-95B0-59C7-E1A7-4FCC3B86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39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FA2CE1-E206-3DB0-FC14-225656E58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7BF0E8-6056-5752-F0A4-2F2C086EA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FCEEA-498C-600A-D5F3-213A8E05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B789BF-F6DC-F6FE-11B3-103731F1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768C1-9CA0-A47B-4F6F-26445BD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49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65"/>
            <a:ext cx="12246542" cy="6884765"/>
          </a:xfrm>
          <a:prstGeom prst="rect">
            <a:avLst/>
          </a:prstGeom>
        </p:spPr>
      </p:pic>
      <p:sp>
        <p:nvSpPr>
          <p:cNvPr id="4" name="Text Box 168"/>
          <p:cNvSpPr txBox="1">
            <a:spLocks noChangeArrowheads="1"/>
          </p:cNvSpPr>
          <p:nvPr userDrawn="1"/>
        </p:nvSpPr>
        <p:spPr bwMode="auto">
          <a:xfrm>
            <a:off x="1034340" y="6125777"/>
            <a:ext cx="2325958" cy="17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1121350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907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FDD9B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ⓒ Hanwha Systems/ICT. All rights reserved 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15" y="714438"/>
            <a:ext cx="1748358" cy="3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1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2880"/>
            <a:ext cx="12197430" cy="6860880"/>
          </a:xfrm>
          <a:prstGeom prst="rect">
            <a:avLst/>
          </a:prstGeom>
        </p:spPr>
      </p:pic>
      <p:sp>
        <p:nvSpPr>
          <p:cNvPr id="6" name="텍스트 개체 틀 4"/>
          <p:cNvSpPr txBox="1">
            <a:spLocks/>
          </p:cNvSpPr>
          <p:nvPr/>
        </p:nvSpPr>
        <p:spPr>
          <a:xfrm>
            <a:off x="774095" y="1062647"/>
            <a:ext cx="3034357" cy="3350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217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33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sz="2177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33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961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6" y="-1498"/>
            <a:ext cx="12188965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97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" y="-1498"/>
            <a:ext cx="12192441" cy="68581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48" y="5553281"/>
            <a:ext cx="1368540" cy="2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31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 userDrawn="1"/>
        </p:nvCxnSpPr>
        <p:spPr>
          <a:xfrm>
            <a:off x="553029" y="723241"/>
            <a:ext cx="11085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553028" y="16200"/>
            <a:ext cx="1003452" cy="0"/>
          </a:xfrm>
          <a:prstGeom prst="line">
            <a:avLst/>
          </a:prstGeom>
          <a:ln w="38100">
            <a:solidFill>
              <a:srgbClr val="F45A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 userDrawn="1"/>
        </p:nvGrpSpPr>
        <p:grpSpPr>
          <a:xfrm>
            <a:off x="551485" y="6365216"/>
            <a:ext cx="11089031" cy="302673"/>
            <a:chOff x="302885" y="6819693"/>
            <a:chExt cx="9724561" cy="333641"/>
          </a:xfrm>
        </p:grpSpPr>
        <p:sp>
          <p:nvSpPr>
            <p:cNvPr id="28" name="Text Box 168"/>
            <p:cNvSpPr txBox="1">
              <a:spLocks noChangeArrowheads="1"/>
            </p:cNvSpPr>
            <p:nvPr userDrawn="1"/>
          </p:nvSpPr>
          <p:spPr bwMode="auto">
            <a:xfrm>
              <a:off x="302885" y="6884043"/>
              <a:ext cx="2378543" cy="133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69680" eaLnBrk="0" fontAlgn="ctr" latinLnBrk="0" hangingPunct="0">
                <a:lnSpc>
                  <a:spcPct val="125000"/>
                </a:lnSpc>
                <a:buFont typeface="Symbol" pitchFamily="18" charset="2"/>
                <a:buNone/>
                <a:defRPr/>
              </a:pPr>
              <a:r>
                <a:rPr lang="en-US" altLang="ko-KR" sz="63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ⓒ 2025 HANWHA Systems CO.LTD., All rights reserved.</a:t>
              </a:r>
            </a:p>
          </p:txBody>
        </p:sp>
        <p:cxnSp>
          <p:nvCxnSpPr>
            <p:cNvPr id="29" name="직선 연결선 28"/>
            <p:cNvCxnSpPr/>
            <p:nvPr userDrawn="1"/>
          </p:nvCxnSpPr>
          <p:spPr>
            <a:xfrm>
              <a:off x="305593" y="6819693"/>
              <a:ext cx="97218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142" y="6884192"/>
              <a:ext cx="1224304" cy="269142"/>
            </a:xfrm>
            <a:prstGeom prst="rect">
              <a:avLst/>
            </a:prstGeom>
          </p:spPr>
        </p:pic>
      </p:grp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553030" y="190229"/>
            <a:ext cx="8387809" cy="4468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ko-KR" altLang="en-US" sz="2460" b="1" spc="-13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marL="0" lvl="0" algn="l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843368" y="6365216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900" baseline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fld id="{7B902323-4CEC-4C58-BA8A-D5FBCF00479B}" type="slidenum">
              <a:rPr lang="ko-KR" altLang="en-US" sz="90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900" baseline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aseline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432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296CD-86D2-FC61-0C7B-E546CDBEB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4115B7-C9D3-9CAC-FDE4-D3630204B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EC4D0-F95F-3D89-CFFF-D1C58F2A9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1D535F-122D-8F3F-CE54-688BF9524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5AE80-AA3F-856A-D46F-A291EEEA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8898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942C8-7DC1-B1F9-907B-0361ABFD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A6B01-0FDF-58A9-0518-5C5F5AB99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1ACC5-2894-5EE3-3FE2-421B7585E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8D1C4-8623-A803-5C38-2A01E200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D63D43-530B-4687-2973-803A5E50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7128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F94B6-4B68-F342-BAE2-63C9A87A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819AE-0A12-7455-3643-C3018935F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6BCF6-2017-7556-6624-92E7FAB6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3A4BA-B261-FBE9-D96A-1DD9AB1A1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BD3B1-DF7E-C791-4D8D-FE347160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064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942C8-7DC1-B1F9-907B-0361ABFD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A6B01-0FDF-58A9-0518-5C5F5AB99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21ACC5-2894-5EE3-3FE2-421B7585E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88D1C4-8623-A803-5C38-2A01E200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D63D43-530B-4687-2973-803A5E50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202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18301-199C-A6AD-A2AB-0C4344E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955DF-3B86-784D-288B-88CAB758C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2918C1-DCFC-685B-839D-7958989C1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0D9A7-BED7-B0FA-79F4-97B490D8A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04C03-BAA7-D22B-0458-C6528DD3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C1E62-6D5D-A712-0756-6DE40C98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2421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C8038-7AB9-623E-60C7-57D2257C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238E48-F410-6266-1E4B-DD5F3F9E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0268C-9A58-E2C4-0B43-F97A1208B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A48B01-FE9F-7EF3-7C0A-E5C9E6BBB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C00961-1945-7F5E-578C-41071F3C0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BD9DD3-6F57-177D-1AAA-D9A4817F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75D887-2169-79F4-E89B-0CE35D51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5DF151-D992-7856-193B-66933481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7404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944F-1BD1-986E-9C98-53F9F062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354104-A83F-0016-55FB-85F684A6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FF903C-1DDA-5A24-B9A9-60804A9B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3778E8-27CD-FCC5-D8A8-67F9B2AA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560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58BC53-9F8F-9491-E142-42532CCA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739B15-A996-D3D5-BFBC-7A17FB91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BF8F1-6FC1-C829-CEEC-61E548C4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064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0DA09-C782-31B3-176A-67D53C89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EDA4C-9F50-019C-0C51-8D22D7B7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5B024A-04E1-F13E-C85E-0E6BDD8E3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BCD53-1B13-553F-320B-8DCBA873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4AAFC-2D0C-4A94-7D8B-BEB2253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9AB03-2277-9315-5FA8-7AD1876F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6897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E57F0-4985-F113-18CA-67A8420D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74792C-81F6-D55F-B11E-5A1C4E3DE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F308A1-8AB6-1D65-F470-972B7E211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C8AF53-4CDF-F307-F459-BCCC28A2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EF0CA1-2146-1390-3C6A-809895A4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016293-C8D9-C10C-9817-F16EBC3E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589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28993-941F-BCC9-7E2B-8CB2522E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ACBF6E-32FD-BE12-D4A5-8B107AFED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22214C-6202-3CC9-1E00-472B87DB7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64834-056A-CCA0-6325-DDCA2802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EC73D-95B0-59C7-E1A7-4FCC3B86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0552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FA2CE1-E206-3DB0-FC14-225656E58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7BF0E8-6056-5752-F0A4-2F2C086EA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FCEEA-498C-600A-D5F3-213A8E05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B789BF-F6DC-F6FE-11B3-103731F1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9768C1-9CA0-A47B-4F6F-26445BD4B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1186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6" y="-1498"/>
            <a:ext cx="12188965" cy="68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79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" y="-1498"/>
            <a:ext cx="12192441" cy="68581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48" y="5553281"/>
            <a:ext cx="1368540" cy="2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7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F94B6-4B68-F342-BAE2-63C9A87A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819AE-0A12-7455-3643-C3018935F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6BCF6-2017-7556-6624-92E7FAB6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3A4BA-B261-FBE9-D96A-1DD9AB1A1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BD3B1-DF7E-C791-4D8D-FE347160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8081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 userDrawn="1"/>
        </p:nvCxnSpPr>
        <p:spPr>
          <a:xfrm>
            <a:off x="553029" y="723241"/>
            <a:ext cx="110859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553028" y="16200"/>
            <a:ext cx="1003452" cy="0"/>
          </a:xfrm>
          <a:prstGeom prst="line">
            <a:avLst/>
          </a:prstGeom>
          <a:ln w="38100">
            <a:solidFill>
              <a:srgbClr val="F45A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 userDrawn="1"/>
        </p:nvGrpSpPr>
        <p:grpSpPr>
          <a:xfrm>
            <a:off x="551485" y="6365216"/>
            <a:ext cx="11089031" cy="302673"/>
            <a:chOff x="302885" y="6819693"/>
            <a:chExt cx="9724561" cy="333641"/>
          </a:xfrm>
        </p:grpSpPr>
        <p:sp>
          <p:nvSpPr>
            <p:cNvPr id="28" name="Text Box 168"/>
            <p:cNvSpPr txBox="1">
              <a:spLocks noChangeArrowheads="1"/>
            </p:cNvSpPr>
            <p:nvPr userDrawn="1"/>
          </p:nvSpPr>
          <p:spPr bwMode="auto">
            <a:xfrm>
              <a:off x="302885" y="6884043"/>
              <a:ext cx="2378543" cy="133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1169680" eaLnBrk="0" fontAlgn="ctr" latinLnBrk="0" hangingPunct="0">
                <a:lnSpc>
                  <a:spcPct val="125000"/>
                </a:lnSpc>
                <a:buFont typeface="Symbol" pitchFamily="18" charset="2"/>
                <a:buNone/>
                <a:defRPr/>
              </a:pPr>
              <a:r>
                <a:rPr lang="en-US" altLang="ko-KR" sz="631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ⓒ 2025 HANWHA Systems CO.LTD., All rights reserved.</a:t>
              </a:r>
            </a:p>
          </p:txBody>
        </p:sp>
        <p:cxnSp>
          <p:nvCxnSpPr>
            <p:cNvPr id="29" name="직선 연결선 28"/>
            <p:cNvCxnSpPr/>
            <p:nvPr userDrawn="1"/>
          </p:nvCxnSpPr>
          <p:spPr>
            <a:xfrm>
              <a:off x="305593" y="6819693"/>
              <a:ext cx="97218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3142" y="6884192"/>
              <a:ext cx="1224304" cy="269142"/>
            </a:xfrm>
            <a:prstGeom prst="rect">
              <a:avLst/>
            </a:prstGeom>
          </p:spPr>
        </p:pic>
      </p:grp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553030" y="190229"/>
            <a:ext cx="8387809" cy="4468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ko-KR" altLang="en-US" sz="2460" b="1" spc="-13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marL="0" lvl="0" algn="l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843368" y="6365216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900" baseline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fld id="{7B902323-4CEC-4C58-BA8A-D5FBCF00479B}" type="slidenum">
              <a:rPr lang="ko-KR" altLang="en-US" sz="90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/>
              <a:t>‹#›</a:t>
            </a:fld>
            <a:r>
              <a:rPr lang="ko-KR" altLang="en-US" sz="900" baseline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aseline="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999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18301-199C-A6AD-A2AB-0C4344E6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955DF-3B86-784D-288B-88CAB758C0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2918C1-DCFC-685B-839D-7958989C1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0D9A7-BED7-B0FA-79F4-97B490D8A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204C03-BAA7-D22B-0458-C6528DD3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C1E62-6D5D-A712-0756-6DE40C98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48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C8038-7AB9-623E-60C7-57D2257C8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238E48-F410-6266-1E4B-DD5F3F9E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60268C-9A58-E2C4-0B43-F97A1208B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A48B01-FE9F-7EF3-7C0A-E5C9E6BBB3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C00961-1945-7F5E-578C-41071F3C0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BD9DD3-6F57-177D-1AAA-D9A4817F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75D887-2169-79F4-E89B-0CE35D51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5DF151-D992-7856-193B-66933481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227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D944F-1BD1-986E-9C98-53F9F062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354104-A83F-0016-55FB-85F684A6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FF903C-1DDA-5A24-B9A9-60804A9B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D3778E8-27CD-FCC5-D8A8-67F9B2AA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354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58BC53-9F8F-9491-E142-42532CCAB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739B15-A996-D3D5-BFBC-7A17FB91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BF8F1-6FC1-C829-CEEC-61E548C4B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7216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0DA09-C782-31B3-176A-67D53C895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EDA4C-9F50-019C-0C51-8D22D7B7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5B024A-04E1-F13E-C85E-0E6BDD8E3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DBCD53-1B13-553F-320B-8DCBA873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4AAFC-2D0C-4A94-7D8B-BEB2253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09AB03-2277-9315-5FA8-7AD1876F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337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E57F0-4985-F113-18CA-67A8420D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74792C-81F6-D55F-B11E-5A1C4E3DE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F308A1-8AB6-1D65-F470-972B7E211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C8AF53-4CDF-F307-F459-BCCC28A2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EF0CA1-2146-1390-3C6A-809895A4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016293-C8D9-C10C-9817-F16EBC3E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845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70CFEA-1D81-52A1-8C07-18A9D466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F3BE90-29EE-8766-4302-152DB621E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D841ED-7B25-588B-6090-4F5211335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30D25-156A-D599-1B5F-C148040CD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62086E-DCA5-0A0D-54A8-1ABE55CD0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1718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70CFEA-1D81-52A1-8C07-18A9D466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F3BE90-29EE-8766-4302-152DB621E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D841ED-7B25-588B-6090-4F52113356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2E08B5-34D7-FE4F-838C-2FF00A389275}" type="datetimeFigureOut">
              <a:rPr kumimoji="1" lang="ko-KR" altLang="en-US" smtClean="0"/>
              <a:t>2025-07-25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30D25-156A-D599-1B5F-C148040CD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62086E-DCA5-0A0D-54A8-1ABE55CD0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EDE87E-E78E-0641-B809-9D6090E057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041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 txBox="1">
            <a:spLocks/>
          </p:cNvSpPr>
          <p:nvPr/>
        </p:nvSpPr>
        <p:spPr>
          <a:xfrm>
            <a:off x="2111016" y="2837965"/>
            <a:ext cx="8955302" cy="55848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07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3629" b="1" i="0" u="none" strike="noStrike" kern="1200" cap="none" spc="-136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제조제품</a:t>
            </a:r>
            <a:r>
              <a:rPr kumimoji="0" lang="ko-KR" altLang="en-US" sz="3629" b="1" i="0" u="none" strike="noStrike" kern="1200" cap="none" spc="-136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불량률 감소를 위한 최적화 방안 탐색</a:t>
            </a:r>
            <a:endParaRPr kumimoji="0" lang="en-US" altLang="ko-KR" sz="3629" b="1" i="0" u="none" strike="noStrike" kern="1200" cap="none" spc="-136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2069274" y="5649100"/>
            <a:ext cx="1674564" cy="4469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07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52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5조</a:t>
            </a:r>
          </a:p>
          <a:p>
            <a:pPr marL="0" marR="0" lvl="0" indent="0" algn="l" defTabSz="1007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52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2025.07.25</a:t>
            </a:r>
          </a:p>
        </p:txBody>
      </p:sp>
    </p:spTree>
    <p:extLst>
      <p:ext uri="{BB962C8B-B14F-4D97-AF65-F5344CB8AC3E}">
        <p14:creationId xmlns:p14="http://schemas.microsoft.com/office/powerpoint/2010/main" val="1186794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96720" y="2558301"/>
            <a:ext cx="3125105" cy="694618"/>
            <a:chOff x="5346700" y="2820027"/>
            <a:chExt cx="3444940" cy="765708"/>
          </a:xfrm>
        </p:grpSpPr>
        <p:sp>
          <p:nvSpPr>
            <p:cNvPr id="4" name="TextBox 3"/>
            <p:cNvSpPr txBox="1"/>
            <p:nvPr/>
          </p:nvSpPr>
          <p:spPr>
            <a:xfrm>
              <a:off x="6089946" y="3031727"/>
              <a:ext cx="2701694" cy="55400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3266" b="0" i="0" u="none" strike="noStrike" kern="1200" cap="none" spc="-64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64F25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모델링 및 결과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346700" y="2820027"/>
              <a:ext cx="507600" cy="738631"/>
              <a:chOff x="1714332" y="2361971"/>
              <a:chExt cx="507600" cy="738631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714332" y="2541281"/>
                <a:ext cx="507600" cy="507600"/>
                <a:chOff x="105436" y="2773272"/>
                <a:chExt cx="507600" cy="507600"/>
              </a:xfrm>
            </p:grpSpPr>
            <p:sp>
              <p:nvSpPr>
                <p:cNvPr id="9" name="타원 8"/>
                <p:cNvSpPr/>
                <p:nvPr/>
              </p:nvSpPr>
              <p:spPr>
                <a:xfrm>
                  <a:off x="105436" y="2773272"/>
                  <a:ext cx="507600" cy="507600"/>
                </a:xfrm>
                <a:prstGeom prst="ellipse">
                  <a:avLst/>
                </a:prstGeom>
                <a:solidFill>
                  <a:srgbClr val="E64F25"/>
                </a:solidFill>
                <a:ln w="19050">
                  <a:solidFill>
                    <a:srgbClr val="F47E2C"/>
                  </a:solidFill>
                </a:ln>
                <a:effectLst>
                  <a:innerShdw blurRad="38100" dist="50800" dir="13500000">
                    <a:srgbClr val="A23112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>
                  <a:off x="273151" y="2926932"/>
                  <a:ext cx="339885" cy="353940"/>
                </a:xfrm>
                <a:custGeom>
                  <a:avLst/>
                  <a:gdLst>
                    <a:gd name="connsiteX0" fmla="*/ 254000 w 339885"/>
                    <a:gd name="connsiteY0" fmla="*/ 0 h 353940"/>
                    <a:gd name="connsiteX1" fmla="*/ 305190 w 339885"/>
                    <a:gd name="connsiteY1" fmla="*/ 5160 h 353940"/>
                    <a:gd name="connsiteX2" fmla="*/ 322900 w 339885"/>
                    <a:gd name="connsiteY2" fmla="*/ 10658 h 353940"/>
                    <a:gd name="connsiteX3" fmla="*/ 334725 w 339885"/>
                    <a:gd name="connsiteY3" fmla="*/ 48750 h 353940"/>
                    <a:gd name="connsiteX4" fmla="*/ 339885 w 339885"/>
                    <a:gd name="connsiteY4" fmla="*/ 99940 h 353940"/>
                    <a:gd name="connsiteX5" fmla="*/ 85885 w 339885"/>
                    <a:gd name="connsiteY5" fmla="*/ 353940 h 353940"/>
                    <a:gd name="connsiteX6" fmla="*/ 34695 w 339885"/>
                    <a:gd name="connsiteY6" fmla="*/ 348780 h 353940"/>
                    <a:gd name="connsiteX7" fmla="*/ 16985 w 339885"/>
                    <a:gd name="connsiteY7" fmla="*/ 343282 h 353940"/>
                    <a:gd name="connsiteX8" fmla="*/ 5160 w 339885"/>
                    <a:gd name="connsiteY8" fmla="*/ 305190 h 353940"/>
                    <a:gd name="connsiteX9" fmla="*/ 0 w 339885"/>
                    <a:gd name="connsiteY9" fmla="*/ 254000 h 353940"/>
                    <a:gd name="connsiteX10" fmla="*/ 254000 w 339885"/>
                    <a:gd name="connsiteY10" fmla="*/ 0 h 35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9885" h="353940">
                      <a:moveTo>
                        <a:pt x="254000" y="0"/>
                      </a:moveTo>
                      <a:cubicBezTo>
                        <a:pt x="271535" y="0"/>
                        <a:pt x="288655" y="1777"/>
                        <a:pt x="305190" y="5160"/>
                      </a:cubicBezTo>
                      <a:lnTo>
                        <a:pt x="322900" y="10658"/>
                      </a:lnTo>
                      <a:lnTo>
                        <a:pt x="334725" y="48750"/>
                      </a:lnTo>
                      <a:cubicBezTo>
                        <a:pt x="338108" y="65285"/>
                        <a:pt x="339885" y="82405"/>
                        <a:pt x="339885" y="99940"/>
                      </a:cubicBezTo>
                      <a:cubicBezTo>
                        <a:pt x="339885" y="240220"/>
                        <a:pt x="226165" y="353940"/>
                        <a:pt x="85885" y="353940"/>
                      </a:cubicBezTo>
                      <a:cubicBezTo>
                        <a:pt x="68350" y="353940"/>
                        <a:pt x="51230" y="352163"/>
                        <a:pt x="34695" y="348780"/>
                      </a:cubicBezTo>
                      <a:lnTo>
                        <a:pt x="16985" y="343282"/>
                      </a:lnTo>
                      <a:lnTo>
                        <a:pt x="5160" y="305190"/>
                      </a:lnTo>
                      <a:cubicBezTo>
                        <a:pt x="1777" y="288655"/>
                        <a:pt x="0" y="271535"/>
                        <a:pt x="0" y="254000"/>
                      </a:cubicBez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solidFill>
                  <a:srgbClr val="F47E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741573" y="2361971"/>
                <a:ext cx="450086" cy="738631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defTabSz="914400">
                  <a:lnSpc>
                    <a:spcPct val="120000"/>
                  </a:lnSpc>
                  <a:buClr>
                    <a:srgbClr val="32A3D7"/>
                  </a:buClr>
                  <a:buSzPct val="90000"/>
                  <a:defRPr sz="3600" spc="-15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2177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  <a:cs typeface="+mn-cs"/>
                  </a:rPr>
                  <a:t>Ⅲ</a:t>
                </a: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6850020" y="3428975"/>
            <a:ext cx="2875915" cy="12214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안정성 분석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실시간 이상치 탐지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 유형 영향도 분석 모델링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84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5E793-486F-A6F0-B061-12915B6D6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1366A3-11A4-3993-73BC-B745C2ECAAD8}"/>
              </a:ext>
            </a:extLst>
          </p:cNvPr>
          <p:cNvGrpSpPr/>
          <p:nvPr/>
        </p:nvGrpSpPr>
        <p:grpSpPr>
          <a:xfrm>
            <a:off x="6096720" y="2558301"/>
            <a:ext cx="3125105" cy="694618"/>
            <a:chOff x="5346700" y="2820027"/>
            <a:chExt cx="3444940" cy="7657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4B315D-9418-8C14-5870-E4A856670B8F}"/>
                </a:ext>
              </a:extLst>
            </p:cNvPr>
            <p:cNvSpPr txBox="1"/>
            <p:nvPr/>
          </p:nvSpPr>
          <p:spPr>
            <a:xfrm>
              <a:off x="6089946" y="3031727"/>
              <a:ext cx="2701694" cy="55400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3266" b="0" i="0" u="none" strike="noStrike" kern="1200" cap="none" spc="-64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64F25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모델링 및 결과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03ABE59-DF86-A593-FC2D-58A53403DFEC}"/>
                </a:ext>
              </a:extLst>
            </p:cNvPr>
            <p:cNvGrpSpPr/>
            <p:nvPr/>
          </p:nvGrpSpPr>
          <p:grpSpPr>
            <a:xfrm>
              <a:off x="5346700" y="2820027"/>
              <a:ext cx="507600" cy="738631"/>
              <a:chOff x="1714332" y="2361971"/>
              <a:chExt cx="507600" cy="73863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7EB2AA8-E9D2-0E16-137B-1BFE1416E6B2}"/>
                  </a:ext>
                </a:extLst>
              </p:cNvPr>
              <p:cNvGrpSpPr/>
              <p:nvPr/>
            </p:nvGrpSpPr>
            <p:grpSpPr>
              <a:xfrm>
                <a:off x="1714332" y="2541281"/>
                <a:ext cx="507600" cy="507600"/>
                <a:chOff x="105436" y="2773272"/>
                <a:chExt cx="507600" cy="507600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CDE65F8-7EA8-787E-8B61-B1D1B3279908}"/>
                    </a:ext>
                  </a:extLst>
                </p:cNvPr>
                <p:cNvSpPr/>
                <p:nvPr/>
              </p:nvSpPr>
              <p:spPr>
                <a:xfrm>
                  <a:off x="105436" y="2773272"/>
                  <a:ext cx="507600" cy="507600"/>
                </a:xfrm>
                <a:prstGeom prst="ellipse">
                  <a:avLst/>
                </a:prstGeom>
                <a:solidFill>
                  <a:srgbClr val="E64F25"/>
                </a:solidFill>
                <a:ln w="19050">
                  <a:solidFill>
                    <a:srgbClr val="F47E2C"/>
                  </a:solidFill>
                </a:ln>
                <a:effectLst>
                  <a:innerShdw blurRad="38100" dist="50800" dir="13500000">
                    <a:srgbClr val="A23112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0" name="자유형 9">
                  <a:extLst>
                    <a:ext uri="{FF2B5EF4-FFF2-40B4-BE49-F238E27FC236}">
                      <a16:creationId xmlns:a16="http://schemas.microsoft.com/office/drawing/2014/main" id="{32ECB9F3-3502-D561-FA91-3F63EEC213CB}"/>
                    </a:ext>
                  </a:extLst>
                </p:cNvPr>
                <p:cNvSpPr/>
                <p:nvPr/>
              </p:nvSpPr>
              <p:spPr>
                <a:xfrm>
                  <a:off x="273151" y="2926932"/>
                  <a:ext cx="339885" cy="353940"/>
                </a:xfrm>
                <a:custGeom>
                  <a:avLst/>
                  <a:gdLst>
                    <a:gd name="connsiteX0" fmla="*/ 254000 w 339885"/>
                    <a:gd name="connsiteY0" fmla="*/ 0 h 353940"/>
                    <a:gd name="connsiteX1" fmla="*/ 305190 w 339885"/>
                    <a:gd name="connsiteY1" fmla="*/ 5160 h 353940"/>
                    <a:gd name="connsiteX2" fmla="*/ 322900 w 339885"/>
                    <a:gd name="connsiteY2" fmla="*/ 10658 h 353940"/>
                    <a:gd name="connsiteX3" fmla="*/ 334725 w 339885"/>
                    <a:gd name="connsiteY3" fmla="*/ 48750 h 353940"/>
                    <a:gd name="connsiteX4" fmla="*/ 339885 w 339885"/>
                    <a:gd name="connsiteY4" fmla="*/ 99940 h 353940"/>
                    <a:gd name="connsiteX5" fmla="*/ 85885 w 339885"/>
                    <a:gd name="connsiteY5" fmla="*/ 353940 h 353940"/>
                    <a:gd name="connsiteX6" fmla="*/ 34695 w 339885"/>
                    <a:gd name="connsiteY6" fmla="*/ 348780 h 353940"/>
                    <a:gd name="connsiteX7" fmla="*/ 16985 w 339885"/>
                    <a:gd name="connsiteY7" fmla="*/ 343282 h 353940"/>
                    <a:gd name="connsiteX8" fmla="*/ 5160 w 339885"/>
                    <a:gd name="connsiteY8" fmla="*/ 305190 h 353940"/>
                    <a:gd name="connsiteX9" fmla="*/ 0 w 339885"/>
                    <a:gd name="connsiteY9" fmla="*/ 254000 h 353940"/>
                    <a:gd name="connsiteX10" fmla="*/ 254000 w 339885"/>
                    <a:gd name="connsiteY10" fmla="*/ 0 h 35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9885" h="353940">
                      <a:moveTo>
                        <a:pt x="254000" y="0"/>
                      </a:moveTo>
                      <a:cubicBezTo>
                        <a:pt x="271535" y="0"/>
                        <a:pt x="288655" y="1777"/>
                        <a:pt x="305190" y="5160"/>
                      </a:cubicBezTo>
                      <a:lnTo>
                        <a:pt x="322900" y="10658"/>
                      </a:lnTo>
                      <a:lnTo>
                        <a:pt x="334725" y="48750"/>
                      </a:lnTo>
                      <a:cubicBezTo>
                        <a:pt x="338108" y="65285"/>
                        <a:pt x="339885" y="82405"/>
                        <a:pt x="339885" y="99940"/>
                      </a:cubicBezTo>
                      <a:cubicBezTo>
                        <a:pt x="339885" y="240220"/>
                        <a:pt x="226165" y="353940"/>
                        <a:pt x="85885" y="353940"/>
                      </a:cubicBezTo>
                      <a:cubicBezTo>
                        <a:pt x="68350" y="353940"/>
                        <a:pt x="51230" y="352163"/>
                        <a:pt x="34695" y="348780"/>
                      </a:cubicBezTo>
                      <a:lnTo>
                        <a:pt x="16985" y="343282"/>
                      </a:lnTo>
                      <a:lnTo>
                        <a:pt x="5160" y="305190"/>
                      </a:lnTo>
                      <a:cubicBezTo>
                        <a:pt x="1777" y="288655"/>
                        <a:pt x="0" y="271535"/>
                        <a:pt x="0" y="254000"/>
                      </a:cubicBez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solidFill>
                  <a:srgbClr val="F47E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49C7C6-AAA6-A448-D4FA-7C09AC1200CD}"/>
                  </a:ext>
                </a:extLst>
              </p:cNvPr>
              <p:cNvSpPr txBox="1"/>
              <p:nvPr/>
            </p:nvSpPr>
            <p:spPr>
              <a:xfrm>
                <a:off x="1741573" y="2361971"/>
                <a:ext cx="450086" cy="738631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defTabSz="914400">
                  <a:lnSpc>
                    <a:spcPct val="120000"/>
                  </a:lnSpc>
                  <a:buClr>
                    <a:srgbClr val="32A3D7"/>
                  </a:buClr>
                  <a:buSzPct val="90000"/>
                  <a:defRPr sz="3600" spc="-15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2177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  <a:cs typeface="+mn-cs"/>
                  </a:rPr>
                  <a:t>Ⅲ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A91350A-CAA1-6C69-6E62-22E4ADFFB6C6}"/>
              </a:ext>
            </a:extLst>
          </p:cNvPr>
          <p:cNvSpPr txBox="1"/>
          <p:nvPr/>
        </p:nvSpPr>
        <p:spPr>
          <a:xfrm>
            <a:off x="6850020" y="3428975"/>
            <a:ext cx="2875915" cy="12214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안정성 분석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실시간 이상치 탐지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 유형 영향도 분석 모델링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219CFF-347B-FAF2-682A-923A0F375BC9}"/>
              </a:ext>
            </a:extLst>
          </p:cNvPr>
          <p:cNvSpPr/>
          <p:nvPr/>
        </p:nvSpPr>
        <p:spPr>
          <a:xfrm>
            <a:off x="5479784" y="3820083"/>
            <a:ext cx="5033218" cy="15095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45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2EEB-F2D5-4CF2-1D14-CB7CA2D55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1B94D-2CB2-BDC7-2EBD-4050D414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공정 안정성 분석</a:t>
            </a:r>
            <a:r>
              <a:rPr lang="en-US" altLang="ko-KR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: </a:t>
            </a:r>
            <a:r>
              <a:rPr lang="ko-KR" altLang="en-US" sz="2500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</a:rPr>
              <a:t>센서값</a:t>
            </a:r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</a:rPr>
              <a:t> 변동성에 따른 불량률 분석</a:t>
            </a:r>
          </a:p>
        </p:txBody>
      </p:sp>
      <p:sp>
        <p:nvSpPr>
          <p:cNvPr id="5" name="Rectangle 88">
            <a:extLst>
              <a:ext uri="{FF2B5EF4-FFF2-40B4-BE49-F238E27FC236}">
                <a16:creationId xmlns:a16="http://schemas.microsoft.com/office/drawing/2014/main" id="{151D80D0-E845-65B7-9DB8-4692B947C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17" y="932698"/>
            <a:ext cx="1017926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목적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센서값의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변동성</a:t>
            </a: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을 활용한 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</a:t>
            </a: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불량률 예측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- </a:t>
            </a: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일관성과 불량률의 상관관계</a:t>
            </a: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를 파악하여 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주요 관리 요소 확인</a:t>
            </a:r>
            <a:endParaRPr kumimoji="0" lang="en-US" altLang="ko-KR" sz="15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분석 유형 및 기법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 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“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500" b="1" i="0" u="sng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회귀 분석</a:t>
            </a:r>
            <a:r>
              <a:rPr kumimoji="0" lang="en-US" altLang="ko-KR" sz="1500" b="1" i="0" u="sng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 </a:t>
            </a:r>
            <a:r>
              <a:rPr kumimoji="0" lang="ko-KR" altLang="en-US" sz="1500" b="1" i="0" u="sng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선형회귀</a:t>
            </a:r>
            <a:r>
              <a:rPr kumimoji="0" lang="en-US" altLang="ko-KR" sz="1500" b="1" i="0" u="sng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(Linear Regression) &amp; </a:t>
            </a:r>
            <a:r>
              <a:rPr kumimoji="0" lang="en-US" altLang="ko-KR" sz="1500" b="1" i="0" u="sng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결정트리</a:t>
            </a:r>
            <a:r>
              <a:rPr kumimoji="0" lang="en-US" altLang="ko-KR" sz="1500" b="1" i="0" u="sng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(Decision Tree)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”</a:t>
            </a:r>
          </a:p>
        </p:txBody>
      </p:sp>
      <p:sp>
        <p:nvSpPr>
          <p:cNvPr id="6" name="Rectangle 88">
            <a:extLst>
              <a:ext uri="{FF2B5EF4-FFF2-40B4-BE49-F238E27FC236}">
                <a16:creationId xmlns:a16="http://schemas.microsoft.com/office/drawing/2014/main" id="{39A15B04-80F0-05CB-8300-5E59BD042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17" y="1952473"/>
            <a:ext cx="8538417" cy="431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프로세스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1)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데이터 전처리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결측치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제거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배정번호별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표준편차값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산출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독립변수와 종속변수 데이터 병합 및 정규화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2)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주요 변수 선택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독립변수 간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상관관계 분석을 통해 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0.8 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이상인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변수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제거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불량수량 및 </a:t>
            </a:r>
            <a:r>
              <a:rPr kumimoji="0" lang="ko-KR" altLang="en-US" sz="1400" b="0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양품수량을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통해 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불량비율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계산하여 종속변수로 선정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	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3)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모델 선택 및 학습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선형회귀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및 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결정트리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모델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에 대한 학습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4)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모델 평가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R2(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결정계수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), RMSE(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평균제곱근오차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), MAE(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평균절대오차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 </a:t>
            </a:r>
            <a:r>
              <a:rPr kumimoji="0" lang="en-US" altLang="ko-KR" sz="1400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지표를</a:t>
            </a:r>
            <a:r>
              <a:rPr kumimoji="0" lang="en-US" altLang="ko-KR" sz="140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통해</a:t>
            </a:r>
            <a:r>
              <a:rPr kumimoji="0" lang="en-US" altLang="ko-KR" sz="140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평가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변수별 </a:t>
            </a:r>
            <a:r>
              <a:rPr lang="ko-KR" altLang="en-US" sz="14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중요도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확인을 통해 불량률 영향 핵심 변수 확인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38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5FF33-B20A-865C-8E02-DBE6FB06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2B83537-9E5D-1847-76EC-28BA145F63CB}"/>
              </a:ext>
            </a:extLst>
          </p:cNvPr>
          <p:cNvSpPr/>
          <p:nvPr/>
        </p:nvSpPr>
        <p:spPr>
          <a:xfrm>
            <a:off x="6313251" y="902687"/>
            <a:ext cx="5340485" cy="4000053"/>
          </a:xfrm>
          <a:prstGeom prst="roundRect">
            <a:avLst/>
          </a:prstGeom>
          <a:solidFill>
            <a:srgbClr val="F4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83E4A7-0202-DA66-F52C-BBE9FD176FB9}"/>
              </a:ext>
            </a:extLst>
          </p:cNvPr>
          <p:cNvSpPr/>
          <p:nvPr/>
        </p:nvSpPr>
        <p:spPr>
          <a:xfrm>
            <a:off x="563084" y="902687"/>
            <a:ext cx="5429154" cy="4000053"/>
          </a:xfrm>
          <a:prstGeom prst="roundRect">
            <a:avLst/>
          </a:prstGeom>
          <a:solidFill>
            <a:srgbClr val="FEF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B21E0E-E19F-C759-B479-2B446220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불량률 예측 결과</a:t>
            </a:r>
          </a:p>
        </p:txBody>
      </p:sp>
      <p:sp>
        <p:nvSpPr>
          <p:cNvPr id="3" name="Rectangle 88">
            <a:extLst>
              <a:ext uri="{FF2B5EF4-FFF2-40B4-BE49-F238E27FC236}">
                <a16:creationId xmlns:a16="http://schemas.microsoft.com/office/drawing/2014/main" id="{45D7E862-8DC8-ED38-B219-24591DA2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66" y="1165701"/>
            <a:ext cx="361651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Regression Model  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기반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예측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값의 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표준편차를 기반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으로 불량률 예측</a:t>
            </a: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7EA78-9D01-8FF2-DF14-58AF4185DAA8}"/>
              </a:ext>
            </a:extLst>
          </p:cNvPr>
          <p:cNvSpPr txBox="1"/>
          <p:nvPr/>
        </p:nvSpPr>
        <p:spPr>
          <a:xfrm>
            <a:off x="6518983" y="1179166"/>
            <a:ext cx="368724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Decision Tree 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변수별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중요도 확인 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092728"/>
              </p:ext>
            </p:extLst>
          </p:nvPr>
        </p:nvGraphicFramePr>
        <p:xfrm>
          <a:off x="778213" y="2050646"/>
          <a:ext cx="5048656" cy="23657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0042">
                  <a:extLst>
                    <a:ext uri="{9D8B030D-6E8A-4147-A177-3AD203B41FA5}">
                      <a16:colId xmlns:a16="http://schemas.microsoft.com/office/drawing/2014/main" val="1773620354"/>
                    </a:ext>
                  </a:extLst>
                </a:gridCol>
                <a:gridCol w="1989307">
                  <a:extLst>
                    <a:ext uri="{9D8B030D-6E8A-4147-A177-3AD203B41FA5}">
                      <a16:colId xmlns:a16="http://schemas.microsoft.com/office/drawing/2014/main" val="954326559"/>
                    </a:ext>
                  </a:extLst>
                </a:gridCol>
                <a:gridCol w="1989307">
                  <a:extLst>
                    <a:ext uri="{9D8B030D-6E8A-4147-A177-3AD203B41FA5}">
                      <a16:colId xmlns:a16="http://schemas.microsoft.com/office/drawing/2014/main" val="82700669"/>
                    </a:ext>
                  </a:extLst>
                </a:gridCol>
              </a:tblGrid>
              <a:tr h="58555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Linear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Regression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Decision Tree 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036316"/>
                  </a:ext>
                </a:extLst>
              </a:tr>
              <a:tr h="593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R2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 Score</a:t>
                      </a:r>
                      <a:endParaRPr lang="ko-KR" altLang="en-US" sz="12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-0.24753898769111782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0.502957455679252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574671"/>
                  </a:ext>
                </a:extLst>
              </a:tr>
              <a:tr h="593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RMSE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+mn-lt"/>
                          <a:ea typeface="나눔고딕" panose="020D0604000000000000" pitchFamily="50" charset="-127"/>
                        </a:rPr>
                        <a:t> Score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7.482309116450098e-08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1.1877212312077108e-08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898206"/>
                  </a:ext>
                </a:extLst>
              </a:tr>
              <a:tr h="593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</a:rPr>
                        <a:t>MAE Score</a:t>
                      </a:r>
                      <a:endParaRPr lang="ko-KR" altLang="en-US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0.00021228374717178046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9.688060220287916e-05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331656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92278"/>
              </p:ext>
            </p:extLst>
          </p:nvPr>
        </p:nvGraphicFramePr>
        <p:xfrm>
          <a:off x="6606532" y="1576373"/>
          <a:ext cx="4755374" cy="3017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21128">
                  <a:extLst>
                    <a:ext uri="{9D8B030D-6E8A-4147-A177-3AD203B41FA5}">
                      <a16:colId xmlns:a16="http://schemas.microsoft.com/office/drawing/2014/main" val="954326559"/>
                    </a:ext>
                  </a:extLst>
                </a:gridCol>
                <a:gridCol w="1634246">
                  <a:extLst>
                    <a:ext uri="{9D8B030D-6E8A-4147-A177-3AD203B41FA5}">
                      <a16:colId xmlns:a16="http://schemas.microsoft.com/office/drawing/2014/main" val="82700669"/>
                    </a:ext>
                  </a:extLst>
                </a:gridCol>
              </a:tblGrid>
              <a:tr h="270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중요도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03631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건조 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존 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OP_std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0.043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574671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건조로 온도 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 Zone_std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0.030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89820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세정기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_std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0.066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33165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소입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존 </a:t>
                      </a:r>
                      <a:r>
                        <a:rPr kumimoji="0" lang="en-US" altLang="ko-KR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OP_std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0.157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258882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소입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존 </a:t>
                      </a:r>
                      <a:r>
                        <a:rPr kumimoji="0" lang="en-US" altLang="ko-KR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OP_std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0.140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516026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소입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존 </a:t>
                      </a:r>
                      <a:r>
                        <a:rPr kumimoji="0" lang="en-US" altLang="ko-KR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OP_std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0.209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97889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소입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존 </a:t>
                      </a:r>
                      <a:r>
                        <a:rPr kumimoji="0" lang="en-US" altLang="ko-KR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OP_std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0.018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628791"/>
                  </a:ext>
                </a:extLst>
              </a:tr>
              <a:tr h="267667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소입로</a:t>
                      </a:r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CP </a:t>
                      </a:r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값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_</a:t>
                      </a:r>
                      <a:r>
                        <a:rPr kumimoji="0" lang="en-US" altLang="ko-KR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0.032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52919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솔트</a:t>
                      </a:r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컨베이어 온도 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1 </a:t>
                      </a:r>
                      <a:r>
                        <a:rPr kumimoji="0" lang="en-US" altLang="ko-KR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Zone_std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0.296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808537"/>
                  </a:ext>
                </a:extLst>
              </a:tr>
              <a:tr h="253288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솔트조</a:t>
                      </a:r>
                      <a:r>
                        <a:rPr kumimoji="0" lang="ko-KR" altLang="en-US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온도 </a:t>
                      </a:r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1 </a:t>
                      </a:r>
                      <a:r>
                        <a:rPr kumimoji="0" lang="en-US" altLang="ko-KR" sz="1200" b="0" i="0" u="none" strike="noStrike" kern="1200" cap="none" spc="-50" normalizeH="0" baseline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Zone_std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kumimoji="0" lang="en-US" altLang="ko-KR" sz="1200" b="0" i="0" u="none" strike="noStrike" kern="1200" cap="none" spc="-50" normalizeH="0" baseline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0.004</a:t>
                      </a:r>
                      <a:endParaRPr kumimoji="0" lang="ko-KR" altLang="en-US" sz="1200" b="0" i="0" u="none" strike="noStrike" kern="1200" cap="none" spc="-50" normalizeH="0" baseline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486903"/>
                  </a:ext>
                </a:extLst>
              </a:tr>
            </a:tbl>
          </a:graphicData>
        </a:graphic>
      </p:graphicFrame>
      <p:sp>
        <p:nvSpPr>
          <p:cNvPr id="16" name="Rectangle 88">
            <a:extLst>
              <a:ext uri="{FF2B5EF4-FFF2-40B4-BE49-F238E27FC236}">
                <a16:creationId xmlns:a16="http://schemas.microsoft.com/office/drawing/2014/main" id="{F2C88AEA-AC6D-7EA3-A904-6F88AC344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10" y="5020239"/>
            <a:ext cx="889723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센서값의</a:t>
            </a: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변동에 따른 불량률 예측이 가능하며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센서값의</a:t>
            </a: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일관성은 공정 안정성의 근거가 될 수 있음</a:t>
            </a:r>
            <a:endParaRPr kumimoji="0" lang="en-US" altLang="ko-KR" sz="18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품질 향상에 각 공정 </a:t>
            </a:r>
            <a:r>
              <a:rPr kumimoji="0" lang="ko-KR" altLang="en-US" sz="18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센서값의</a:t>
            </a: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변동성 활용 필요</a:t>
            </a:r>
            <a:endParaRPr kumimoji="0" lang="en-US" altLang="ko-KR" sz="18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7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91F83-DEE8-4D04-1590-EADF7FB01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95EEFD-45E5-C5ED-E422-F48EDFA4B8BB}"/>
              </a:ext>
            </a:extLst>
          </p:cNvPr>
          <p:cNvGrpSpPr/>
          <p:nvPr/>
        </p:nvGrpSpPr>
        <p:grpSpPr>
          <a:xfrm>
            <a:off x="6096720" y="2558301"/>
            <a:ext cx="3125105" cy="694618"/>
            <a:chOff x="5346700" y="2820027"/>
            <a:chExt cx="3444940" cy="7657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C1783E-F934-C613-0EF3-AAABE3308F2D}"/>
                </a:ext>
              </a:extLst>
            </p:cNvPr>
            <p:cNvSpPr txBox="1"/>
            <p:nvPr/>
          </p:nvSpPr>
          <p:spPr>
            <a:xfrm>
              <a:off x="6089946" y="3031727"/>
              <a:ext cx="2701694" cy="55400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3266" b="0" i="0" u="none" strike="noStrike" kern="1200" cap="none" spc="-64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64F25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모델링 및 결과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471E6B4-880A-4E62-255B-25C3D49F9900}"/>
                </a:ext>
              </a:extLst>
            </p:cNvPr>
            <p:cNvGrpSpPr/>
            <p:nvPr/>
          </p:nvGrpSpPr>
          <p:grpSpPr>
            <a:xfrm>
              <a:off x="5346700" y="2820027"/>
              <a:ext cx="507600" cy="738631"/>
              <a:chOff x="1714332" y="2361971"/>
              <a:chExt cx="507600" cy="73863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099A1F13-A1B1-25C5-3FD9-81CD31D1C15D}"/>
                  </a:ext>
                </a:extLst>
              </p:cNvPr>
              <p:cNvGrpSpPr/>
              <p:nvPr/>
            </p:nvGrpSpPr>
            <p:grpSpPr>
              <a:xfrm>
                <a:off x="1714332" y="2541281"/>
                <a:ext cx="507600" cy="507600"/>
                <a:chOff x="105436" y="2773272"/>
                <a:chExt cx="507600" cy="507600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5A1A505-FE9D-ED9B-CE41-9DEB13A2F00D}"/>
                    </a:ext>
                  </a:extLst>
                </p:cNvPr>
                <p:cNvSpPr/>
                <p:nvPr/>
              </p:nvSpPr>
              <p:spPr>
                <a:xfrm>
                  <a:off x="105436" y="2773272"/>
                  <a:ext cx="507600" cy="507600"/>
                </a:xfrm>
                <a:prstGeom prst="ellipse">
                  <a:avLst/>
                </a:prstGeom>
                <a:solidFill>
                  <a:srgbClr val="E64F25"/>
                </a:solidFill>
                <a:ln w="19050">
                  <a:solidFill>
                    <a:srgbClr val="F47E2C"/>
                  </a:solidFill>
                </a:ln>
                <a:effectLst>
                  <a:innerShdw blurRad="38100" dist="50800" dir="13500000">
                    <a:srgbClr val="A23112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0" name="자유형 9">
                  <a:extLst>
                    <a:ext uri="{FF2B5EF4-FFF2-40B4-BE49-F238E27FC236}">
                      <a16:creationId xmlns:a16="http://schemas.microsoft.com/office/drawing/2014/main" id="{E44875FB-9FD2-4585-B2B7-F07DE50B0D3D}"/>
                    </a:ext>
                  </a:extLst>
                </p:cNvPr>
                <p:cNvSpPr/>
                <p:nvPr/>
              </p:nvSpPr>
              <p:spPr>
                <a:xfrm>
                  <a:off x="273151" y="2926932"/>
                  <a:ext cx="339885" cy="353940"/>
                </a:xfrm>
                <a:custGeom>
                  <a:avLst/>
                  <a:gdLst>
                    <a:gd name="connsiteX0" fmla="*/ 254000 w 339885"/>
                    <a:gd name="connsiteY0" fmla="*/ 0 h 353940"/>
                    <a:gd name="connsiteX1" fmla="*/ 305190 w 339885"/>
                    <a:gd name="connsiteY1" fmla="*/ 5160 h 353940"/>
                    <a:gd name="connsiteX2" fmla="*/ 322900 w 339885"/>
                    <a:gd name="connsiteY2" fmla="*/ 10658 h 353940"/>
                    <a:gd name="connsiteX3" fmla="*/ 334725 w 339885"/>
                    <a:gd name="connsiteY3" fmla="*/ 48750 h 353940"/>
                    <a:gd name="connsiteX4" fmla="*/ 339885 w 339885"/>
                    <a:gd name="connsiteY4" fmla="*/ 99940 h 353940"/>
                    <a:gd name="connsiteX5" fmla="*/ 85885 w 339885"/>
                    <a:gd name="connsiteY5" fmla="*/ 353940 h 353940"/>
                    <a:gd name="connsiteX6" fmla="*/ 34695 w 339885"/>
                    <a:gd name="connsiteY6" fmla="*/ 348780 h 353940"/>
                    <a:gd name="connsiteX7" fmla="*/ 16985 w 339885"/>
                    <a:gd name="connsiteY7" fmla="*/ 343282 h 353940"/>
                    <a:gd name="connsiteX8" fmla="*/ 5160 w 339885"/>
                    <a:gd name="connsiteY8" fmla="*/ 305190 h 353940"/>
                    <a:gd name="connsiteX9" fmla="*/ 0 w 339885"/>
                    <a:gd name="connsiteY9" fmla="*/ 254000 h 353940"/>
                    <a:gd name="connsiteX10" fmla="*/ 254000 w 339885"/>
                    <a:gd name="connsiteY10" fmla="*/ 0 h 35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9885" h="353940">
                      <a:moveTo>
                        <a:pt x="254000" y="0"/>
                      </a:moveTo>
                      <a:cubicBezTo>
                        <a:pt x="271535" y="0"/>
                        <a:pt x="288655" y="1777"/>
                        <a:pt x="305190" y="5160"/>
                      </a:cubicBezTo>
                      <a:lnTo>
                        <a:pt x="322900" y="10658"/>
                      </a:lnTo>
                      <a:lnTo>
                        <a:pt x="334725" y="48750"/>
                      </a:lnTo>
                      <a:cubicBezTo>
                        <a:pt x="338108" y="65285"/>
                        <a:pt x="339885" y="82405"/>
                        <a:pt x="339885" y="99940"/>
                      </a:cubicBezTo>
                      <a:cubicBezTo>
                        <a:pt x="339885" y="240220"/>
                        <a:pt x="226165" y="353940"/>
                        <a:pt x="85885" y="353940"/>
                      </a:cubicBezTo>
                      <a:cubicBezTo>
                        <a:pt x="68350" y="353940"/>
                        <a:pt x="51230" y="352163"/>
                        <a:pt x="34695" y="348780"/>
                      </a:cubicBezTo>
                      <a:lnTo>
                        <a:pt x="16985" y="343282"/>
                      </a:lnTo>
                      <a:lnTo>
                        <a:pt x="5160" y="305190"/>
                      </a:lnTo>
                      <a:cubicBezTo>
                        <a:pt x="1777" y="288655"/>
                        <a:pt x="0" y="271535"/>
                        <a:pt x="0" y="254000"/>
                      </a:cubicBez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solidFill>
                  <a:srgbClr val="F47E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02362E-9104-7F59-F98E-E26EB594769E}"/>
                  </a:ext>
                </a:extLst>
              </p:cNvPr>
              <p:cNvSpPr txBox="1"/>
              <p:nvPr/>
            </p:nvSpPr>
            <p:spPr>
              <a:xfrm>
                <a:off x="1741573" y="2361971"/>
                <a:ext cx="450086" cy="738631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defTabSz="914400">
                  <a:lnSpc>
                    <a:spcPct val="120000"/>
                  </a:lnSpc>
                  <a:buClr>
                    <a:srgbClr val="32A3D7"/>
                  </a:buClr>
                  <a:buSzPct val="90000"/>
                  <a:defRPr sz="3600" spc="-15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2177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  <a:cs typeface="+mn-cs"/>
                  </a:rPr>
                  <a:t>Ⅲ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C50349B-819B-1498-22EC-79F6747A0663}"/>
              </a:ext>
            </a:extLst>
          </p:cNvPr>
          <p:cNvSpPr txBox="1"/>
          <p:nvPr/>
        </p:nvSpPr>
        <p:spPr>
          <a:xfrm>
            <a:off x="6850020" y="3428975"/>
            <a:ext cx="2875915" cy="12214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안정성 분석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실시간 이상치 탐지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 유형 영향도 분석 모델링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477815-8D27-4CB2-240F-C00D755DAFF0}"/>
              </a:ext>
            </a:extLst>
          </p:cNvPr>
          <p:cNvSpPr/>
          <p:nvPr/>
        </p:nvSpPr>
        <p:spPr>
          <a:xfrm>
            <a:off x="6325581" y="4219564"/>
            <a:ext cx="5033218" cy="515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3189D0-79C0-4E32-3C0A-25CB4DC58DEB}"/>
              </a:ext>
            </a:extLst>
          </p:cNvPr>
          <p:cNvSpPr/>
          <p:nvPr/>
        </p:nvSpPr>
        <p:spPr>
          <a:xfrm>
            <a:off x="6529731" y="3344098"/>
            <a:ext cx="5033218" cy="515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0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2EEB-F2D5-4CF2-1D14-CB7CA2D55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1B94D-2CB2-BDC7-2EBD-4050D414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SPC </a:t>
            </a:r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기반 선제 경고 시스템</a:t>
            </a:r>
            <a:r>
              <a:rPr lang="en-US" altLang="ko-KR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: </a:t>
            </a:r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</a:rPr>
              <a:t>실시간 공정 변수 이상 탐지</a:t>
            </a:r>
          </a:p>
        </p:txBody>
      </p:sp>
      <p:sp>
        <p:nvSpPr>
          <p:cNvPr id="5" name="Rectangle 88">
            <a:extLst>
              <a:ext uri="{FF2B5EF4-FFF2-40B4-BE49-F238E27FC236}">
                <a16:creationId xmlns:a16="http://schemas.microsoft.com/office/drawing/2014/main" id="{151D80D0-E845-65B7-9DB8-4692B947C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18" y="825031"/>
            <a:ext cx="8538417" cy="103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목적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</a:t>
            </a: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각 배정번호에 대해</a:t>
            </a:r>
            <a:r>
              <a:rPr kumimoji="0" lang="en-US" altLang="ko-KR" sz="15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 발생 전 </a:t>
            </a: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시점에서의 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변수의 이상 신호를 감지</a:t>
            </a:r>
            <a:endParaRPr kumimoji="0" lang="en-US" altLang="ko-KR" sz="15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분석 유형 및 기법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 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“</a:t>
            </a:r>
            <a:r>
              <a:rPr kumimoji="0" lang="en-US" altLang="ko-KR" sz="1500" b="1" i="0" u="sng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SPC (Statistical Process Control)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”</a:t>
            </a:r>
          </a:p>
        </p:txBody>
      </p:sp>
      <p:sp>
        <p:nvSpPr>
          <p:cNvPr id="6" name="Rectangle 88">
            <a:extLst>
              <a:ext uri="{FF2B5EF4-FFF2-40B4-BE49-F238E27FC236}">
                <a16:creationId xmlns:a16="http://schemas.microsoft.com/office/drawing/2014/main" id="{39A15B04-80F0-05CB-8300-5E59BD042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18" y="1913975"/>
            <a:ext cx="8538417" cy="4289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프로세스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</a:t>
            </a: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데이터 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전처리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배정번호별 센서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시계열 정리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불량률 계산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불량수량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총수량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2)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정상 공정 추출용 데이터 선정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불량률이 낮은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배정번호를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정상군으로 분류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	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3) SPC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기준선 계산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정상군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데이터를 이용해 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UCL, LCL , Center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산출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4)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전체 공정 데이터 탐색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모든 배정번호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&amp;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센서별로 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SPC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적용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SPC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기준선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(UCL/LCL)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벗어나는 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이상점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발생 시점 기록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5)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대시보드 시각화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이상점이 발생한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배정번호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센서값의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탐지 결과 표시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(X̄-Chart, R-Chart, CUSUM Chart)</a:t>
            </a:r>
          </a:p>
        </p:txBody>
      </p:sp>
    </p:spTree>
    <p:extLst>
      <p:ext uri="{BB962C8B-B14F-4D97-AF65-F5344CB8AC3E}">
        <p14:creationId xmlns:p14="http://schemas.microsoft.com/office/powerpoint/2010/main" val="18187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5FF33-B20A-865C-8E02-DBE6FB06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2B83537-9E5D-1847-76EC-28BA145F63CB}"/>
              </a:ext>
            </a:extLst>
          </p:cNvPr>
          <p:cNvSpPr/>
          <p:nvPr/>
        </p:nvSpPr>
        <p:spPr>
          <a:xfrm>
            <a:off x="8311409" y="902687"/>
            <a:ext cx="3757761" cy="5390865"/>
          </a:xfrm>
          <a:prstGeom prst="roundRect">
            <a:avLst/>
          </a:prstGeom>
          <a:solidFill>
            <a:srgbClr val="F4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26422EC-E232-5B14-BD79-F5354C08DE84}"/>
              </a:ext>
            </a:extLst>
          </p:cNvPr>
          <p:cNvSpPr/>
          <p:nvPr/>
        </p:nvSpPr>
        <p:spPr>
          <a:xfrm>
            <a:off x="4405468" y="894111"/>
            <a:ext cx="3814348" cy="5390865"/>
          </a:xfrm>
          <a:prstGeom prst="roundRect">
            <a:avLst/>
          </a:prstGeom>
          <a:solidFill>
            <a:srgbClr val="F4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83E4A7-0202-DA66-F52C-BBE9FD176FB9}"/>
              </a:ext>
            </a:extLst>
          </p:cNvPr>
          <p:cNvSpPr/>
          <p:nvPr/>
        </p:nvSpPr>
        <p:spPr>
          <a:xfrm>
            <a:off x="389364" y="902687"/>
            <a:ext cx="3924511" cy="5390865"/>
          </a:xfrm>
          <a:prstGeom prst="roundRect">
            <a:avLst/>
          </a:prstGeom>
          <a:solidFill>
            <a:srgbClr val="FEF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B21E0E-E19F-C759-B479-2B446220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SPC </a:t>
            </a:r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분석</a:t>
            </a:r>
          </a:p>
        </p:txBody>
      </p:sp>
      <p:sp>
        <p:nvSpPr>
          <p:cNvPr id="3" name="Rectangle 88">
            <a:extLst>
              <a:ext uri="{FF2B5EF4-FFF2-40B4-BE49-F238E27FC236}">
                <a16:creationId xmlns:a16="http://schemas.microsoft.com/office/drawing/2014/main" id="{45D7E862-8DC8-ED38-B219-24591DA2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620" y="883654"/>
            <a:ext cx="3616519" cy="223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X̄ Chart (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이상탐지 기준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그룹별 평균값 변화를 감시해 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평균이 </a:t>
            </a: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 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안정적인지 확인</a:t>
            </a: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➞ 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어떤 서브그룹의 평균이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UCL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혹은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LCL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을 벗어나면</a:t>
            </a:r>
            <a:endParaRPr kumimoji="0" lang="en-US" altLang="ko-KR" sz="13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      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평균에 이상이 있음을 의미</a:t>
            </a:r>
            <a:endParaRPr kumimoji="0" lang="en-US" altLang="ko-KR" sz="13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1026" name="Picture 2" descr="0">
            <a:extLst>
              <a:ext uri="{FF2B5EF4-FFF2-40B4-BE49-F238E27FC236}">
                <a16:creationId xmlns:a16="http://schemas.microsoft.com/office/drawing/2014/main" id="{4148272F-6062-EC27-F0C7-4DE2398E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0" y="3398788"/>
            <a:ext cx="3688878" cy="237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0">
            <a:extLst>
              <a:ext uri="{FF2B5EF4-FFF2-40B4-BE49-F238E27FC236}">
                <a16:creationId xmlns:a16="http://schemas.microsoft.com/office/drawing/2014/main" id="{5C44C1CD-D870-7F00-99E4-1C925B95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94" y="3395067"/>
            <a:ext cx="3576806" cy="237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BEADB-DE5F-0411-D05D-6CE743F51E0B}"/>
              </a:ext>
            </a:extLst>
          </p:cNvPr>
          <p:cNvSpPr txBox="1"/>
          <p:nvPr/>
        </p:nvSpPr>
        <p:spPr>
          <a:xfrm>
            <a:off x="4672581" y="894111"/>
            <a:ext cx="3108303" cy="2237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R Chart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서브그룹 내 데이터들의 분산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범위를 추적해</a:t>
            </a:r>
            <a:endParaRPr kumimoji="0" lang="en-US" altLang="ko-KR" sz="13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공정의 변동성이  안정적인지 확인</a:t>
            </a: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➞ 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특정 서브그룹의 범위가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UCL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을 벗어나면 </a:t>
            </a:r>
            <a:endParaRPr kumimoji="0" lang="en-US" altLang="ko-KR" sz="13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  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공정의 변동이 갑자기 증가한 것</a:t>
            </a:r>
            <a:endParaRPr kumimoji="0" lang="en-US" altLang="ko-KR" sz="13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7EA78-9D01-8FF2-DF14-58AF4185DAA8}"/>
              </a:ext>
            </a:extLst>
          </p:cNvPr>
          <p:cNvSpPr txBox="1"/>
          <p:nvPr/>
        </p:nvSpPr>
        <p:spPr>
          <a:xfrm>
            <a:off x="8454787" y="894111"/>
            <a:ext cx="3687243" cy="191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CUSUM Chart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평균 변화의 누적합을 감시해 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미세한 변화가 지속적으로 발생하는지 감시</a:t>
            </a: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➞ 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누적합이 일정 임계치를 초과하면 이상 발생 판단</a:t>
            </a:r>
            <a:endParaRPr kumimoji="0" lang="en-US" altLang="ko-KR" sz="13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1030" name="Picture 6" descr="0">
            <a:extLst>
              <a:ext uri="{FF2B5EF4-FFF2-40B4-BE49-F238E27FC236}">
                <a16:creationId xmlns:a16="http://schemas.microsoft.com/office/drawing/2014/main" id="{5BB2E9CE-16BD-C7E8-76BE-4614A3E6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43" y="3385741"/>
            <a:ext cx="3587867" cy="23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275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F8381-7676-F79E-BB14-B13684299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44132-4B25-560D-26B0-43E310D6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SPC </a:t>
            </a:r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분석</a:t>
            </a:r>
            <a:endParaRPr lang="ko-KR" altLang="en-US" sz="25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BD6876-F20C-12DA-85AD-DB13351CF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447" y="923009"/>
            <a:ext cx="7729106" cy="5262784"/>
          </a:xfrm>
          <a:prstGeom prst="rect">
            <a:avLst/>
          </a:prstGeom>
        </p:spPr>
      </p:pic>
      <p:sp>
        <p:nvSpPr>
          <p:cNvPr id="6" name="모서리가 둥근 사각형 설명선 76">
            <a:extLst>
              <a:ext uri="{FF2B5EF4-FFF2-40B4-BE49-F238E27FC236}">
                <a16:creationId xmlns:a16="http://schemas.microsoft.com/office/drawing/2014/main" id="{16A5196C-3C97-345B-94D3-D0CA239482D0}"/>
              </a:ext>
            </a:extLst>
          </p:cNvPr>
          <p:cNvSpPr/>
          <p:nvPr/>
        </p:nvSpPr>
        <p:spPr>
          <a:xfrm>
            <a:off x="8571893" y="2884486"/>
            <a:ext cx="1428527" cy="362609"/>
          </a:xfrm>
          <a:prstGeom prst="wedgeRoundRectCallout">
            <a:avLst>
              <a:gd name="adj1" fmla="val 50673"/>
              <a:gd name="adj2" fmla="val 27138"/>
              <a:gd name="adj3" fmla="val 16667"/>
            </a:avLst>
          </a:prstGeom>
          <a:solidFill>
            <a:srgbClr val="FF4E5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87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이상점</a:t>
            </a:r>
            <a:r>
              <a:rPr kumimoji="0" lang="ko-KR" altLang="en-US" sz="1600" b="1" i="0" u="none" strike="noStrike" kern="1200" cap="none" spc="-87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발생</a:t>
            </a:r>
            <a:endParaRPr kumimoji="0" lang="en-US" altLang="ko-KR" sz="1600" b="1" i="0" u="none" strike="noStrike" kern="1200" cap="none" spc="-87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781E32-513F-221E-B06E-9A01158B720D}"/>
              </a:ext>
            </a:extLst>
          </p:cNvPr>
          <p:cNvSpPr/>
          <p:nvPr/>
        </p:nvSpPr>
        <p:spPr>
          <a:xfrm>
            <a:off x="7272669" y="1711842"/>
            <a:ext cx="606057" cy="404038"/>
          </a:xfrm>
          <a:prstGeom prst="rect">
            <a:avLst/>
          </a:prstGeom>
          <a:solidFill>
            <a:srgbClr val="FFFF66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5A420E-E561-7616-D753-2FD03A996017}"/>
              </a:ext>
            </a:extLst>
          </p:cNvPr>
          <p:cNvSpPr/>
          <p:nvPr/>
        </p:nvSpPr>
        <p:spPr>
          <a:xfrm>
            <a:off x="7017487" y="3948817"/>
            <a:ext cx="606057" cy="404038"/>
          </a:xfrm>
          <a:prstGeom prst="rect">
            <a:avLst/>
          </a:prstGeom>
          <a:solidFill>
            <a:srgbClr val="FFFF66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B4A553D-EAEB-FA01-3A00-32299F6ECC5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623544" y="3364096"/>
            <a:ext cx="1527823" cy="786740"/>
          </a:xfrm>
          <a:prstGeom prst="straightConnector1">
            <a:avLst/>
          </a:prstGeom>
          <a:ln w="38100">
            <a:solidFill>
              <a:srgbClr val="F586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5A967D2-956A-D8D5-349E-536BE947B02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78726" y="1913861"/>
            <a:ext cx="1230111" cy="893134"/>
          </a:xfrm>
          <a:prstGeom prst="straightConnector1">
            <a:avLst/>
          </a:prstGeom>
          <a:ln w="38100">
            <a:solidFill>
              <a:srgbClr val="F5863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57250E-DD82-09F4-0EE1-D4D6698F1961}"/>
              </a:ext>
            </a:extLst>
          </p:cNvPr>
          <p:cNvSpPr/>
          <p:nvPr/>
        </p:nvSpPr>
        <p:spPr>
          <a:xfrm>
            <a:off x="3126251" y="923009"/>
            <a:ext cx="3636055" cy="267838"/>
          </a:xfrm>
          <a:prstGeom prst="rect">
            <a:avLst/>
          </a:prstGeom>
          <a:solidFill>
            <a:srgbClr val="FFFF66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983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982C9-4745-5934-C664-D1D87F100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9CBAC-54AB-B74F-884F-68327430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en-US" altLang="ko-KR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SPC </a:t>
            </a:r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기반 실시간 공정변수 이상탐지</a:t>
            </a:r>
            <a:endParaRPr lang="ko-KR" altLang="en-US" sz="25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</a:endParaRPr>
          </a:p>
        </p:txBody>
      </p:sp>
      <p:pic>
        <p:nvPicPr>
          <p:cNvPr id="5" name="spc 모니터링4">
            <a:hlinkClick r:id="" action="ppaction://media"/>
            <a:extLst>
              <a:ext uri="{FF2B5EF4-FFF2-40B4-BE49-F238E27FC236}">
                <a16:creationId xmlns:a16="http://schemas.microsoft.com/office/drawing/2014/main" id="{AA275728-9AD9-06AE-94EF-236F4BBE6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042" y="843958"/>
            <a:ext cx="9633098" cy="541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010C6-5701-9ED2-C2C9-859EEDA9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5D997-A317-3BBA-BAAB-27982F6B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이상탐지 결과 분석</a:t>
            </a:r>
            <a:endParaRPr lang="ko-KR" altLang="en-US" sz="25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</a:endParaRPr>
          </a:p>
        </p:txBody>
      </p:sp>
      <p:sp>
        <p:nvSpPr>
          <p:cNvPr id="4" name="Rectangle 88">
            <a:extLst>
              <a:ext uri="{FF2B5EF4-FFF2-40B4-BE49-F238E27FC236}">
                <a16:creationId xmlns:a16="http://schemas.microsoft.com/office/drawing/2014/main" id="{F2C88AEA-AC6D-7EA3-A904-6F88AC344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10" y="3032966"/>
            <a:ext cx="8897230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앞선 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안정성 분석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＇</a:t>
            </a: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과 더불어 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센서값의</a:t>
            </a: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일관성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+ </a:t>
            </a:r>
            <a:r>
              <a:rPr kumimoji="0" lang="ko-KR" altLang="en-US" sz="18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이상점</a:t>
            </a: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발생 패턴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＇</a:t>
            </a: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을 종합적으로 분석해</a:t>
            </a:r>
            <a:endParaRPr kumimoji="0" lang="en-US" altLang="ko-KR" sz="18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품질 향상을 위한 자동화된 품질 모니터링 체계 구축에 활용 가능</a:t>
            </a:r>
            <a:endParaRPr kumimoji="0" lang="en-US" altLang="ko-KR" sz="18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FF9EF6-AA17-58BF-9261-06C7E8105414}"/>
              </a:ext>
            </a:extLst>
          </p:cNvPr>
          <p:cNvSpPr/>
          <p:nvPr/>
        </p:nvSpPr>
        <p:spPr>
          <a:xfrm>
            <a:off x="3322673" y="3962026"/>
            <a:ext cx="5911703" cy="202019"/>
          </a:xfrm>
          <a:prstGeom prst="rect">
            <a:avLst/>
          </a:prstGeom>
          <a:solidFill>
            <a:srgbClr val="FFFF6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02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2429807" y="4292333"/>
            <a:ext cx="460473" cy="460473"/>
            <a:chOff x="105436" y="2773272"/>
            <a:chExt cx="507600" cy="507600"/>
          </a:xfrm>
        </p:grpSpPr>
        <p:sp>
          <p:nvSpPr>
            <p:cNvPr id="18" name="타원 17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429807" y="2305435"/>
            <a:ext cx="460473" cy="460473"/>
            <a:chOff x="105436" y="2773272"/>
            <a:chExt cx="507600" cy="507600"/>
          </a:xfrm>
        </p:grpSpPr>
        <p:sp>
          <p:nvSpPr>
            <p:cNvPr id="24" name="타원 23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429807" y="2965969"/>
            <a:ext cx="460473" cy="460473"/>
            <a:chOff x="105436" y="2773272"/>
            <a:chExt cx="507600" cy="507600"/>
          </a:xfrm>
        </p:grpSpPr>
        <p:sp>
          <p:nvSpPr>
            <p:cNvPr id="22" name="타원 21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429807" y="3626501"/>
            <a:ext cx="460473" cy="460473"/>
            <a:chOff x="105436" y="2773272"/>
            <a:chExt cx="507600" cy="507600"/>
          </a:xfrm>
        </p:grpSpPr>
        <p:sp>
          <p:nvSpPr>
            <p:cNvPr id="20" name="타원 19"/>
            <p:cNvSpPr/>
            <p:nvPr/>
          </p:nvSpPr>
          <p:spPr>
            <a:xfrm>
              <a:off x="105436" y="2773272"/>
              <a:ext cx="507600" cy="507600"/>
            </a:xfrm>
            <a:prstGeom prst="ellipse">
              <a:avLst/>
            </a:prstGeom>
            <a:solidFill>
              <a:srgbClr val="E64F25"/>
            </a:solidFill>
            <a:ln w="19050">
              <a:solidFill>
                <a:srgbClr val="F47E2C"/>
              </a:solidFill>
            </a:ln>
            <a:effectLst>
              <a:innerShdw blurRad="38100" dist="50800" dir="13500000">
                <a:srgbClr val="A2311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73151" y="2926932"/>
              <a:ext cx="339885" cy="353940"/>
            </a:xfrm>
            <a:custGeom>
              <a:avLst/>
              <a:gdLst>
                <a:gd name="connsiteX0" fmla="*/ 254000 w 339885"/>
                <a:gd name="connsiteY0" fmla="*/ 0 h 353940"/>
                <a:gd name="connsiteX1" fmla="*/ 305190 w 339885"/>
                <a:gd name="connsiteY1" fmla="*/ 5160 h 353940"/>
                <a:gd name="connsiteX2" fmla="*/ 322900 w 339885"/>
                <a:gd name="connsiteY2" fmla="*/ 10658 h 353940"/>
                <a:gd name="connsiteX3" fmla="*/ 334725 w 339885"/>
                <a:gd name="connsiteY3" fmla="*/ 48750 h 353940"/>
                <a:gd name="connsiteX4" fmla="*/ 339885 w 339885"/>
                <a:gd name="connsiteY4" fmla="*/ 99940 h 353940"/>
                <a:gd name="connsiteX5" fmla="*/ 85885 w 339885"/>
                <a:gd name="connsiteY5" fmla="*/ 353940 h 353940"/>
                <a:gd name="connsiteX6" fmla="*/ 34695 w 339885"/>
                <a:gd name="connsiteY6" fmla="*/ 348780 h 353940"/>
                <a:gd name="connsiteX7" fmla="*/ 16985 w 339885"/>
                <a:gd name="connsiteY7" fmla="*/ 343282 h 353940"/>
                <a:gd name="connsiteX8" fmla="*/ 5160 w 339885"/>
                <a:gd name="connsiteY8" fmla="*/ 305190 h 353940"/>
                <a:gd name="connsiteX9" fmla="*/ 0 w 339885"/>
                <a:gd name="connsiteY9" fmla="*/ 254000 h 353940"/>
                <a:gd name="connsiteX10" fmla="*/ 254000 w 339885"/>
                <a:gd name="connsiteY10" fmla="*/ 0 h 35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9885" h="353940">
                  <a:moveTo>
                    <a:pt x="254000" y="0"/>
                  </a:moveTo>
                  <a:cubicBezTo>
                    <a:pt x="271535" y="0"/>
                    <a:pt x="288655" y="1777"/>
                    <a:pt x="305190" y="5160"/>
                  </a:cubicBezTo>
                  <a:lnTo>
                    <a:pt x="322900" y="10658"/>
                  </a:lnTo>
                  <a:lnTo>
                    <a:pt x="334725" y="48750"/>
                  </a:lnTo>
                  <a:cubicBezTo>
                    <a:pt x="338108" y="65285"/>
                    <a:pt x="339885" y="82405"/>
                    <a:pt x="339885" y="99940"/>
                  </a:cubicBezTo>
                  <a:cubicBezTo>
                    <a:pt x="339885" y="240220"/>
                    <a:pt x="226165" y="353940"/>
                    <a:pt x="85885" y="353940"/>
                  </a:cubicBezTo>
                  <a:cubicBezTo>
                    <a:pt x="68350" y="353940"/>
                    <a:pt x="51230" y="352163"/>
                    <a:pt x="34695" y="348780"/>
                  </a:cubicBezTo>
                  <a:lnTo>
                    <a:pt x="16985" y="343282"/>
                  </a:lnTo>
                  <a:lnTo>
                    <a:pt x="5160" y="305190"/>
                  </a:lnTo>
                  <a:cubicBezTo>
                    <a:pt x="1777" y="288655"/>
                    <a:pt x="0" y="271535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lose/>
                </a:path>
              </a:pathLst>
            </a:custGeom>
            <a:solidFill>
              <a:srgbClr val="F47E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33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4005" y="2142772"/>
            <a:ext cx="2379562" cy="268022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Tx/>
              <a:buNone/>
              <a:tabLst/>
              <a:defRPr/>
            </a:pPr>
            <a:r>
              <a:rPr kumimoji="0" lang="ko-KR" altLang="en-US" sz="2177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주제 선정 배경 및 목적</a:t>
            </a:r>
            <a:endParaRPr kumimoji="0" lang="en-US" altLang="ko-KR" sz="2177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Tx/>
              <a:buNone/>
              <a:tabLst/>
              <a:defRPr/>
            </a:pPr>
            <a:r>
              <a:rPr kumimoji="0" lang="ko-KR" altLang="en-US" sz="2177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데이터 소개 및 분석</a:t>
            </a:r>
            <a:endParaRPr kumimoji="0" lang="en-US" altLang="ko-KR" sz="2177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Tx/>
              <a:buNone/>
              <a:tabLst/>
              <a:defRPr/>
            </a:pPr>
            <a:r>
              <a:rPr kumimoji="0" lang="ko-KR" altLang="en-US" sz="2177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모델링</a:t>
            </a:r>
            <a:r>
              <a:rPr kumimoji="0" lang="en-US" altLang="ko-KR" sz="2177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및 </a:t>
            </a:r>
            <a:r>
              <a:rPr kumimoji="0" lang="ko-KR" altLang="en-US" sz="2177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결과</a:t>
            </a:r>
            <a:endParaRPr kumimoji="0" lang="en-US" altLang="ko-KR" sz="2177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Tx/>
              <a:buNone/>
              <a:tabLst/>
              <a:defRPr/>
            </a:pPr>
            <a:r>
              <a:rPr kumimoji="0" lang="ko-KR" altLang="en-US" sz="2177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업무 확장 방향</a:t>
            </a:r>
            <a:endParaRPr kumimoji="0" lang="en-US" altLang="ko-KR" sz="2177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9636" y="2142773"/>
            <a:ext cx="248466" cy="2680221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Tx/>
              <a:buNone/>
              <a:tabLst/>
              <a:defRPr/>
            </a:pPr>
            <a:r>
              <a:rPr kumimoji="0" lang="en-US" altLang="ko-KR" sz="2177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Tx/>
              <a:buNone/>
              <a:tabLst/>
              <a:defRPr/>
            </a:pPr>
            <a:r>
              <a:rPr kumimoji="0" lang="en-US" altLang="ko-KR" sz="2177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II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Tx/>
              <a:buNone/>
              <a:tabLst/>
              <a:defRPr/>
            </a:pPr>
            <a:r>
              <a:rPr kumimoji="0" lang="en-US" altLang="ko-KR" sz="2177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III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Tx/>
              <a:buNone/>
              <a:tabLst/>
              <a:defRPr/>
            </a:pPr>
            <a:r>
              <a:rPr kumimoji="0" lang="en-US" altLang="ko-KR" sz="2177" b="1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Ⅳ</a:t>
            </a:r>
          </a:p>
        </p:txBody>
      </p:sp>
    </p:spTree>
    <p:extLst>
      <p:ext uri="{BB962C8B-B14F-4D97-AF65-F5344CB8AC3E}">
        <p14:creationId xmlns:p14="http://schemas.microsoft.com/office/powerpoint/2010/main" val="3801655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AC864-17EE-DEE1-3910-4485F4A59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DE65BB-65A8-A8B2-67D9-0CB0A7ECCE68}"/>
              </a:ext>
            </a:extLst>
          </p:cNvPr>
          <p:cNvGrpSpPr/>
          <p:nvPr/>
        </p:nvGrpSpPr>
        <p:grpSpPr>
          <a:xfrm>
            <a:off x="6096720" y="2558301"/>
            <a:ext cx="3125105" cy="694618"/>
            <a:chOff x="5346700" y="2820027"/>
            <a:chExt cx="3444940" cy="7657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41153-0231-5D82-8D40-C24B739033FF}"/>
                </a:ext>
              </a:extLst>
            </p:cNvPr>
            <p:cNvSpPr txBox="1"/>
            <p:nvPr/>
          </p:nvSpPr>
          <p:spPr>
            <a:xfrm>
              <a:off x="6089946" y="3031727"/>
              <a:ext cx="2701694" cy="55400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3266" b="0" i="0" u="none" strike="noStrike" kern="1200" cap="none" spc="-64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64F25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모델링 및 결과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A8B6E04-6A5F-4713-A0D6-2719E789061A}"/>
                </a:ext>
              </a:extLst>
            </p:cNvPr>
            <p:cNvGrpSpPr/>
            <p:nvPr/>
          </p:nvGrpSpPr>
          <p:grpSpPr>
            <a:xfrm>
              <a:off x="5346700" y="2820027"/>
              <a:ext cx="507600" cy="738631"/>
              <a:chOff x="1714332" y="2361971"/>
              <a:chExt cx="507600" cy="738631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E2E8513C-B3B4-B056-5FF9-88D67B7D24AE}"/>
                  </a:ext>
                </a:extLst>
              </p:cNvPr>
              <p:cNvGrpSpPr/>
              <p:nvPr/>
            </p:nvGrpSpPr>
            <p:grpSpPr>
              <a:xfrm>
                <a:off x="1714332" y="2541281"/>
                <a:ext cx="507600" cy="507600"/>
                <a:chOff x="105436" y="2773272"/>
                <a:chExt cx="507600" cy="507600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AF1D5F8-0751-0E14-B1E3-FD2BFA46F1A8}"/>
                    </a:ext>
                  </a:extLst>
                </p:cNvPr>
                <p:cNvSpPr/>
                <p:nvPr/>
              </p:nvSpPr>
              <p:spPr>
                <a:xfrm>
                  <a:off x="105436" y="2773272"/>
                  <a:ext cx="507600" cy="507600"/>
                </a:xfrm>
                <a:prstGeom prst="ellipse">
                  <a:avLst/>
                </a:prstGeom>
                <a:solidFill>
                  <a:srgbClr val="E64F25"/>
                </a:solidFill>
                <a:ln w="19050">
                  <a:solidFill>
                    <a:srgbClr val="F47E2C"/>
                  </a:solidFill>
                </a:ln>
                <a:effectLst>
                  <a:innerShdw blurRad="38100" dist="50800" dir="13500000">
                    <a:srgbClr val="A23112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0" name="자유형 9">
                  <a:extLst>
                    <a:ext uri="{FF2B5EF4-FFF2-40B4-BE49-F238E27FC236}">
                      <a16:creationId xmlns:a16="http://schemas.microsoft.com/office/drawing/2014/main" id="{9B6AE8FB-4650-D477-A5E4-CEAD210EC17F}"/>
                    </a:ext>
                  </a:extLst>
                </p:cNvPr>
                <p:cNvSpPr/>
                <p:nvPr/>
              </p:nvSpPr>
              <p:spPr>
                <a:xfrm>
                  <a:off x="273151" y="2926932"/>
                  <a:ext cx="339885" cy="353940"/>
                </a:xfrm>
                <a:custGeom>
                  <a:avLst/>
                  <a:gdLst>
                    <a:gd name="connsiteX0" fmla="*/ 254000 w 339885"/>
                    <a:gd name="connsiteY0" fmla="*/ 0 h 353940"/>
                    <a:gd name="connsiteX1" fmla="*/ 305190 w 339885"/>
                    <a:gd name="connsiteY1" fmla="*/ 5160 h 353940"/>
                    <a:gd name="connsiteX2" fmla="*/ 322900 w 339885"/>
                    <a:gd name="connsiteY2" fmla="*/ 10658 h 353940"/>
                    <a:gd name="connsiteX3" fmla="*/ 334725 w 339885"/>
                    <a:gd name="connsiteY3" fmla="*/ 48750 h 353940"/>
                    <a:gd name="connsiteX4" fmla="*/ 339885 w 339885"/>
                    <a:gd name="connsiteY4" fmla="*/ 99940 h 353940"/>
                    <a:gd name="connsiteX5" fmla="*/ 85885 w 339885"/>
                    <a:gd name="connsiteY5" fmla="*/ 353940 h 353940"/>
                    <a:gd name="connsiteX6" fmla="*/ 34695 w 339885"/>
                    <a:gd name="connsiteY6" fmla="*/ 348780 h 353940"/>
                    <a:gd name="connsiteX7" fmla="*/ 16985 w 339885"/>
                    <a:gd name="connsiteY7" fmla="*/ 343282 h 353940"/>
                    <a:gd name="connsiteX8" fmla="*/ 5160 w 339885"/>
                    <a:gd name="connsiteY8" fmla="*/ 305190 h 353940"/>
                    <a:gd name="connsiteX9" fmla="*/ 0 w 339885"/>
                    <a:gd name="connsiteY9" fmla="*/ 254000 h 353940"/>
                    <a:gd name="connsiteX10" fmla="*/ 254000 w 339885"/>
                    <a:gd name="connsiteY10" fmla="*/ 0 h 35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9885" h="353940">
                      <a:moveTo>
                        <a:pt x="254000" y="0"/>
                      </a:moveTo>
                      <a:cubicBezTo>
                        <a:pt x="271535" y="0"/>
                        <a:pt x="288655" y="1777"/>
                        <a:pt x="305190" y="5160"/>
                      </a:cubicBezTo>
                      <a:lnTo>
                        <a:pt x="322900" y="10658"/>
                      </a:lnTo>
                      <a:lnTo>
                        <a:pt x="334725" y="48750"/>
                      </a:lnTo>
                      <a:cubicBezTo>
                        <a:pt x="338108" y="65285"/>
                        <a:pt x="339885" y="82405"/>
                        <a:pt x="339885" y="99940"/>
                      </a:cubicBezTo>
                      <a:cubicBezTo>
                        <a:pt x="339885" y="240220"/>
                        <a:pt x="226165" y="353940"/>
                        <a:pt x="85885" y="353940"/>
                      </a:cubicBezTo>
                      <a:cubicBezTo>
                        <a:pt x="68350" y="353940"/>
                        <a:pt x="51230" y="352163"/>
                        <a:pt x="34695" y="348780"/>
                      </a:cubicBezTo>
                      <a:lnTo>
                        <a:pt x="16985" y="343282"/>
                      </a:lnTo>
                      <a:lnTo>
                        <a:pt x="5160" y="305190"/>
                      </a:lnTo>
                      <a:cubicBezTo>
                        <a:pt x="1777" y="288655"/>
                        <a:pt x="0" y="271535"/>
                        <a:pt x="0" y="254000"/>
                      </a:cubicBez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solidFill>
                  <a:srgbClr val="F47E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257184-5390-B740-99E9-5454D2B2BEE2}"/>
                  </a:ext>
                </a:extLst>
              </p:cNvPr>
              <p:cNvSpPr txBox="1"/>
              <p:nvPr/>
            </p:nvSpPr>
            <p:spPr>
              <a:xfrm>
                <a:off x="1741573" y="2361971"/>
                <a:ext cx="450086" cy="738631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defTabSz="914400">
                  <a:lnSpc>
                    <a:spcPct val="120000"/>
                  </a:lnSpc>
                  <a:buClr>
                    <a:srgbClr val="32A3D7"/>
                  </a:buClr>
                  <a:buSzPct val="90000"/>
                  <a:defRPr sz="3600" spc="-15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2177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  <a:cs typeface="+mn-cs"/>
                  </a:rPr>
                  <a:t>Ⅲ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E8B1D7D-A46D-7F34-C5AA-AFD11EE61076}"/>
              </a:ext>
            </a:extLst>
          </p:cNvPr>
          <p:cNvSpPr txBox="1"/>
          <p:nvPr/>
        </p:nvSpPr>
        <p:spPr>
          <a:xfrm>
            <a:off x="6850020" y="3428975"/>
            <a:ext cx="2875915" cy="12214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안정성 분석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실시간 이상치 탐지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311061" marR="0" lvl="0" indent="-311061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814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 유형 영향도 분석 모델링</a:t>
            </a:r>
            <a:endParaRPr kumimoji="0" lang="en-US" altLang="ko-KR" sz="1814" b="0" i="0" u="none" strike="noStrike" kern="1200" cap="none" spc="-64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38F51E-BA23-D2A7-6777-8AC43C176E90}"/>
              </a:ext>
            </a:extLst>
          </p:cNvPr>
          <p:cNvSpPr/>
          <p:nvPr/>
        </p:nvSpPr>
        <p:spPr>
          <a:xfrm>
            <a:off x="6325581" y="3391019"/>
            <a:ext cx="5033218" cy="92299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507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355C0-0C22-7FAD-16EA-E7F3056E3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AFF66-28D8-82F0-FBF3-52F6905C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불량 유형 영향도 분석 모델링</a:t>
            </a:r>
          </a:p>
        </p:txBody>
      </p:sp>
      <p:sp>
        <p:nvSpPr>
          <p:cNvPr id="5" name="Rectangle 88">
            <a:extLst>
              <a:ext uri="{FF2B5EF4-FFF2-40B4-BE49-F238E27FC236}">
                <a16:creationId xmlns:a16="http://schemas.microsoft.com/office/drawing/2014/main" id="{C07BABCD-768E-80CC-6B82-1CDD91187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18" y="838497"/>
            <a:ext cx="8538417" cy="101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목적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 유형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내측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외측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에 따른 </a:t>
            </a: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데이터 영향도 및 영향 수치 분석</a:t>
            </a:r>
            <a:r>
              <a:rPr kumimoji="0" lang="ko-KR" altLang="en-US" sz="15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을 위함</a:t>
            </a:r>
            <a:endParaRPr kumimoji="0" lang="en-US" altLang="ko-KR" sz="15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분석 유형 및 기법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 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“</a:t>
            </a:r>
            <a:r>
              <a:rPr kumimoji="0" lang="en-US" altLang="ko-KR" sz="1500" b="1" i="0" u="sng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RandomForestRegressor</a:t>
            </a:r>
            <a:r>
              <a:rPr kumimoji="0" lang="en-US" altLang="ko-KR" sz="17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” </a:t>
            </a:r>
          </a:p>
        </p:txBody>
      </p:sp>
      <p:sp>
        <p:nvSpPr>
          <p:cNvPr id="6" name="Rectangle 88">
            <a:extLst>
              <a:ext uri="{FF2B5EF4-FFF2-40B4-BE49-F238E27FC236}">
                <a16:creationId xmlns:a16="http://schemas.microsoft.com/office/drawing/2014/main" id="{DF7F2D65-6BD0-B3D7-3A01-E9C975863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518" y="2075556"/>
            <a:ext cx="9479533" cy="396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프로세스</a:t>
            </a:r>
            <a:r>
              <a:rPr kumimoji="0" lang="en-US" altLang="ko-KR" sz="15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</a:t>
            </a: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데이터 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전처리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배정번호별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데이터의 통계치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(Min, Max, Std, Mean)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를 집계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하여 생성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분석에 불필요한 항목 제거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작업일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공정명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설비명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작업자 등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..)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및 수치형 데이터만 추출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2)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정규화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학습 전 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MinMaxScaler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를 사용하여 각 항목의 값을 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0~1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범위로 정규화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	</a:t>
            </a: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3)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모델링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RandomForestRegressor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모델을 사용하여 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내폭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외폭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불량 수량을 예측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4)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중요도 및 영향도 평가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학습된 모델에서 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feature importance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를 추출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하여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각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통계가 불량 예측에 미치는 영향도를 평가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5)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최종 결과 시각화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1200150" marR="0" lvl="2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상위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개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영향도를 바 차트로 표현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하고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센서 값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구간별 불량 수량 분포를 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Boxplot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과 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BarChart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 시각화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51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13">
            <a:extLst>
              <a:ext uri="{FF2B5EF4-FFF2-40B4-BE49-F238E27FC236}">
                <a16:creationId xmlns:a16="http://schemas.microsoft.com/office/drawing/2014/main" id="{5FCBCC6E-1860-3A78-5F85-695606840C99}"/>
              </a:ext>
            </a:extLst>
          </p:cNvPr>
          <p:cNvSpPr/>
          <p:nvPr/>
        </p:nvSpPr>
        <p:spPr>
          <a:xfrm>
            <a:off x="481262" y="3176765"/>
            <a:ext cx="11147653" cy="3079656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084" y="177873"/>
            <a:ext cx="8774327" cy="4468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분석 결과 시각화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0680" y="936239"/>
            <a:ext cx="8826455" cy="192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상위 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5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개 센서 영향도</a:t>
            </a:r>
            <a:b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</a:b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값 중 각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 유형에 가장 영향을 미칠 것으로 판단되는 상위 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5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개 항목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에 대해서 출력되며 </a:t>
            </a:r>
            <a:b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</a:b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각 항목별 영향범위 수치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영향도를 기반으로 차트 우측에 설명으로 표기</a:t>
            </a:r>
            <a:b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</a:br>
            <a:endParaRPr kumimoji="0" lang="en-US" altLang="ko-KR" sz="14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우측 설명 란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불량에 영향을 주는 센서 평균 수치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(std[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표준편차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]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인 경우 변동 폭을 포함하여 설명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),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예측 영향도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영향도 범위</a:t>
            </a:r>
            <a:b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</a:b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위 항목에 대한 설명 표기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35" y="3396522"/>
            <a:ext cx="5444165" cy="26338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2269"/>
          <a:stretch/>
        </p:blipFill>
        <p:spPr>
          <a:xfrm>
            <a:off x="6220697" y="3402783"/>
            <a:ext cx="5194769" cy="2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89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13">
            <a:extLst>
              <a:ext uri="{FF2B5EF4-FFF2-40B4-BE49-F238E27FC236}">
                <a16:creationId xmlns:a16="http://schemas.microsoft.com/office/drawing/2014/main" id="{D46DD2E1-94BC-0D86-D613-0F74703C5BD5}"/>
              </a:ext>
            </a:extLst>
          </p:cNvPr>
          <p:cNvSpPr/>
          <p:nvPr/>
        </p:nvSpPr>
        <p:spPr>
          <a:xfrm>
            <a:off x="522173" y="1926491"/>
            <a:ext cx="11172522" cy="4375083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084" y="177873"/>
            <a:ext cx="8774327" cy="4468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분석 결과 시각화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4691" y="860202"/>
            <a:ext cx="991747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각 불량 유형 별 불량 분포 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(Boxplot, </a:t>
            </a:r>
            <a:r>
              <a:rPr kumimoji="0" lang="en-US" altLang="ko-KR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BarChart</a:t>
            </a: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)</a:t>
            </a:r>
            <a:b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</a:b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 유형 별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상위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개 센서 항목에 대한 수량 분포를 예측한 자료로 각 센서 값 범위에 따른 예측 불량 수량을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Boxplot, Bar </a:t>
            </a: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차트로 표기</a:t>
            </a:r>
            <a:b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</a:br>
            <a:r>
              <a:rPr kumimoji="0" lang="ko-KR" altLang="en-US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각 유형 별 불량 수량에 가장 영향을 미치는 센서 값의 범위를 파악</a:t>
            </a:r>
            <a:endParaRPr kumimoji="0" lang="en-US" altLang="ko-KR" sz="14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13363" y="6024575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내폭</a:t>
            </a: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불량 센서 영향도</a:t>
            </a:r>
            <a:endParaRPr kumimoji="0" lang="en-US" altLang="ko-KR" sz="12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04519" y="6024576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외폭</a:t>
            </a:r>
            <a:r>
              <a:rPr kumimoji="0" lang="ko-KR" altLang="en-US" sz="12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불량 센서 영향도</a:t>
            </a:r>
            <a:endParaRPr kumimoji="0" lang="en-US" altLang="ko-KR" sz="12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755691" y="2130599"/>
            <a:ext cx="4133238" cy="3983738"/>
            <a:chOff x="1222744" y="1790045"/>
            <a:chExt cx="4182435" cy="4082118"/>
          </a:xfrm>
        </p:grpSpPr>
        <p:grpSp>
          <p:nvGrpSpPr>
            <p:cNvPr id="7" name="그룹 6"/>
            <p:cNvGrpSpPr/>
            <p:nvPr/>
          </p:nvGrpSpPr>
          <p:grpSpPr>
            <a:xfrm>
              <a:off x="1222744" y="1790045"/>
              <a:ext cx="4182435" cy="4064379"/>
              <a:chOff x="563084" y="2133660"/>
              <a:chExt cx="4222292" cy="4103111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563084" y="2222308"/>
                <a:ext cx="2405729" cy="3807640"/>
                <a:chOff x="1031358" y="2133660"/>
                <a:chExt cx="3962382" cy="6271413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31358" y="2133660"/>
                  <a:ext cx="3962382" cy="2672049"/>
                </a:xfrm>
                <a:prstGeom prst="rect">
                  <a:avLst/>
                </a:prstGeom>
              </p:spPr>
            </p:pic>
            <p:grpSp>
              <p:nvGrpSpPr>
                <p:cNvPr id="11" name="그룹 10"/>
                <p:cNvGrpSpPr/>
                <p:nvPr/>
              </p:nvGrpSpPr>
              <p:grpSpPr>
                <a:xfrm>
                  <a:off x="1047807" y="4805709"/>
                  <a:ext cx="3929484" cy="3599364"/>
                  <a:chOff x="6202240" y="969377"/>
                  <a:chExt cx="5674562" cy="5197836"/>
                </a:xfrm>
              </p:grpSpPr>
              <p:pic>
                <p:nvPicPr>
                  <p:cNvPr id="9" name="그림 8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2583"/>
                  <a:stretch/>
                </p:blipFill>
                <p:spPr>
                  <a:xfrm>
                    <a:off x="6202240" y="969377"/>
                    <a:ext cx="5674562" cy="3445320"/>
                  </a:xfrm>
                  <a:prstGeom prst="rect">
                    <a:avLst/>
                  </a:prstGeom>
                </p:spPr>
              </p:pic>
              <p:pic>
                <p:nvPicPr>
                  <p:cNvPr id="10" name="그림 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202240" y="4414697"/>
                    <a:ext cx="5574268" cy="175251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" name="그룹 5"/>
              <p:cNvGrpSpPr/>
              <p:nvPr/>
            </p:nvGrpSpPr>
            <p:grpSpPr>
              <a:xfrm>
                <a:off x="3026967" y="2133660"/>
                <a:ext cx="1758409" cy="4103111"/>
                <a:chOff x="3172271" y="2133660"/>
                <a:chExt cx="1814589" cy="4234202"/>
              </a:xfrm>
            </p:grpSpPr>
            <p:pic>
              <p:nvPicPr>
                <p:cNvPr id="12" name="그림 11"/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49208"/>
                <a:stretch/>
              </p:blipFill>
              <p:spPr>
                <a:xfrm>
                  <a:off x="3172271" y="2133660"/>
                  <a:ext cx="1806129" cy="2617129"/>
                </a:xfrm>
                <a:prstGeom prst="rect">
                  <a:avLst/>
                </a:prstGeom>
              </p:spPr>
            </p:pic>
            <p:pic>
              <p:nvPicPr>
                <p:cNvPr id="13" name="그림 12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50326" b="35102"/>
                <a:stretch/>
              </p:blipFill>
              <p:spPr>
                <a:xfrm>
                  <a:off x="3177776" y="4628316"/>
                  <a:ext cx="1809084" cy="1739546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모서리가 둥근 직사각형 26"/>
            <p:cNvSpPr/>
            <p:nvPr/>
          </p:nvSpPr>
          <p:spPr>
            <a:xfrm>
              <a:off x="3886200" y="1892008"/>
              <a:ext cx="373380" cy="779854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596129" y="2737529"/>
              <a:ext cx="373380" cy="672921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4242021" y="3597210"/>
              <a:ext cx="373380" cy="655704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969509" y="4400975"/>
              <a:ext cx="373380" cy="655704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969509" y="5256968"/>
              <a:ext cx="373380" cy="615195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832035" y="2047985"/>
            <a:ext cx="4028418" cy="3906126"/>
            <a:chOff x="6832035" y="1876535"/>
            <a:chExt cx="4028418" cy="3906126"/>
          </a:xfrm>
        </p:grpSpPr>
        <p:grpSp>
          <p:nvGrpSpPr>
            <p:cNvPr id="22" name="그룹 21"/>
            <p:cNvGrpSpPr/>
            <p:nvPr/>
          </p:nvGrpSpPr>
          <p:grpSpPr>
            <a:xfrm>
              <a:off x="6832035" y="1876535"/>
              <a:ext cx="4028418" cy="3906126"/>
              <a:chOff x="5943041" y="2222308"/>
              <a:chExt cx="4066807" cy="3943350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5943041" y="2222308"/>
                <a:ext cx="2407567" cy="3943350"/>
                <a:chOff x="6149616" y="177873"/>
                <a:chExt cx="5020949" cy="8223806"/>
              </a:xfrm>
            </p:grpSpPr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9616" y="177873"/>
                  <a:ext cx="4964428" cy="3240538"/>
                </a:xfrm>
                <a:prstGeom prst="rect">
                  <a:avLst/>
                </a:prstGeom>
              </p:spPr>
            </p:pic>
            <p:grpSp>
              <p:nvGrpSpPr>
                <p:cNvPr id="15" name="그룹 14"/>
                <p:cNvGrpSpPr/>
                <p:nvPr/>
              </p:nvGrpSpPr>
              <p:grpSpPr>
                <a:xfrm>
                  <a:off x="6149616" y="3418411"/>
                  <a:ext cx="5020949" cy="4983268"/>
                  <a:chOff x="7279842" y="660035"/>
                  <a:chExt cx="5020949" cy="4983268"/>
                </a:xfrm>
              </p:grpSpPr>
              <p:pic>
                <p:nvPicPr>
                  <p:cNvPr id="16" name="그림 15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79842" y="660035"/>
                    <a:ext cx="5020949" cy="3381840"/>
                  </a:xfrm>
                  <a:prstGeom prst="rect">
                    <a:avLst/>
                  </a:prstGeom>
                </p:spPr>
              </p:pic>
              <p:pic>
                <p:nvPicPr>
                  <p:cNvPr id="17" name="그림 16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293971" y="4041875"/>
                    <a:ext cx="4992689" cy="160142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1" name="그룹 20"/>
              <p:cNvGrpSpPr/>
              <p:nvPr/>
            </p:nvGrpSpPr>
            <p:grpSpPr>
              <a:xfrm>
                <a:off x="8442416" y="2222308"/>
                <a:ext cx="1567432" cy="3940176"/>
                <a:chOff x="8323506" y="-1005234"/>
                <a:chExt cx="2928308" cy="7361116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r="49583"/>
                <a:stretch/>
              </p:blipFill>
              <p:spPr>
                <a:xfrm>
                  <a:off x="8323506" y="-1005234"/>
                  <a:ext cx="2891305" cy="4287775"/>
                </a:xfrm>
                <a:prstGeom prst="rect">
                  <a:avLst/>
                </a:prstGeom>
              </p:spPr>
            </p:pic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50559" b="28323"/>
                <a:stretch/>
              </p:blipFill>
              <p:spPr>
                <a:xfrm>
                  <a:off x="8416484" y="3282542"/>
                  <a:ext cx="2835330" cy="3073340"/>
                </a:xfrm>
                <a:prstGeom prst="rect">
                  <a:avLst/>
                </a:prstGeom>
              </p:spPr>
            </p:pic>
          </p:grpSp>
        </p:grpSp>
        <p:sp>
          <p:nvSpPr>
            <p:cNvPr id="32" name="모서리가 둥근 직사각형 31"/>
            <p:cNvSpPr/>
            <p:nvPr/>
          </p:nvSpPr>
          <p:spPr>
            <a:xfrm>
              <a:off x="10461624" y="1971162"/>
              <a:ext cx="350071" cy="615195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9480549" y="2738528"/>
              <a:ext cx="350071" cy="585697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9805603" y="3501523"/>
              <a:ext cx="350071" cy="585697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0452097" y="4244609"/>
              <a:ext cx="350072" cy="627429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0452097" y="5012063"/>
              <a:ext cx="350072" cy="583875"/>
            </a:xfrm>
            <a:prstGeom prst="roundRect">
              <a:avLst>
                <a:gd name="adj" fmla="val 245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009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13">
            <a:extLst>
              <a:ext uri="{FF2B5EF4-FFF2-40B4-BE49-F238E27FC236}">
                <a16:creationId xmlns:a16="http://schemas.microsoft.com/office/drawing/2014/main" id="{D2B83537-9E5D-1847-76EC-28BA145F63CB}"/>
              </a:ext>
            </a:extLst>
          </p:cNvPr>
          <p:cNvSpPr/>
          <p:nvPr/>
        </p:nvSpPr>
        <p:spPr>
          <a:xfrm>
            <a:off x="6313250" y="902687"/>
            <a:ext cx="5428800" cy="4000053"/>
          </a:xfrm>
          <a:prstGeom prst="roundRect">
            <a:avLst/>
          </a:prstGeom>
          <a:solidFill>
            <a:srgbClr val="F4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11">
            <a:extLst>
              <a:ext uri="{FF2B5EF4-FFF2-40B4-BE49-F238E27FC236}">
                <a16:creationId xmlns:a16="http://schemas.microsoft.com/office/drawing/2014/main" id="{6C83E4A7-0202-DA66-F52C-BBE9FD176FB9}"/>
              </a:ext>
            </a:extLst>
          </p:cNvPr>
          <p:cNvSpPr/>
          <p:nvPr/>
        </p:nvSpPr>
        <p:spPr>
          <a:xfrm>
            <a:off x="563084" y="902687"/>
            <a:ext cx="5429154" cy="4000053"/>
          </a:xfrm>
          <a:prstGeom prst="roundRect">
            <a:avLst/>
          </a:prstGeom>
          <a:solidFill>
            <a:srgbClr val="FEF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Rectangle 88">
            <a:extLst>
              <a:ext uri="{FF2B5EF4-FFF2-40B4-BE49-F238E27FC236}">
                <a16:creationId xmlns:a16="http://schemas.microsoft.com/office/drawing/2014/main" id="{F2C88AEA-AC6D-7EA3-A904-6F88AC344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10" y="5020239"/>
            <a:ext cx="889723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각 센서 통계 항목의 변동에 따라 불량 유형에 영향을 주는 센서 및 센서 값 범위를 예측이 가능하므로 </a:t>
            </a:r>
            <a:b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</a:b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각 불량 유형을 개선하기 위한 자료로 활용 </a:t>
            </a:r>
            <a:endParaRPr kumimoji="0" lang="en-US" altLang="ko-KR" sz="18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084" y="177873"/>
            <a:ext cx="8774327" cy="4468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불량 유형 영향도 결과 분석</a:t>
            </a:r>
          </a:p>
        </p:txBody>
      </p:sp>
      <p:sp>
        <p:nvSpPr>
          <p:cNvPr id="9" name="Rectangle 88">
            <a:extLst>
              <a:ext uri="{FF2B5EF4-FFF2-40B4-BE49-F238E27FC236}">
                <a16:creationId xmlns:a16="http://schemas.microsoft.com/office/drawing/2014/main" id="{45D7E862-8DC8-ED38-B219-24591DA2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966" y="1165701"/>
            <a:ext cx="486003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내폭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불량 유형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내측 </a:t>
            </a:r>
            <a:r>
              <a:rPr lang="ko-KR" altLang="en-US" sz="13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불량 유형에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영향을 주는 항목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영향도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값의 범위를 나타냄</a:t>
            </a: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40277"/>
              </p:ext>
            </p:extLst>
          </p:nvPr>
        </p:nvGraphicFramePr>
        <p:xfrm>
          <a:off x="727966" y="2008398"/>
          <a:ext cx="5017730" cy="252973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2034">
                  <a:extLst>
                    <a:ext uri="{9D8B030D-6E8A-4147-A177-3AD203B41FA5}">
                      <a16:colId xmlns:a16="http://schemas.microsoft.com/office/drawing/2014/main" val="1773620354"/>
                    </a:ext>
                  </a:extLst>
                </a:gridCol>
                <a:gridCol w="2217525">
                  <a:extLst>
                    <a:ext uri="{9D8B030D-6E8A-4147-A177-3AD203B41FA5}">
                      <a16:colId xmlns:a16="http://schemas.microsoft.com/office/drawing/2014/main" val="954326559"/>
                    </a:ext>
                  </a:extLst>
                </a:gridCol>
                <a:gridCol w="816946">
                  <a:extLst>
                    <a:ext uri="{9D8B030D-6E8A-4147-A177-3AD203B41FA5}">
                      <a16:colId xmlns:a16="http://schemas.microsoft.com/office/drawing/2014/main" val="3833626405"/>
                    </a:ext>
                  </a:extLst>
                </a:gridCol>
                <a:gridCol w="1441225">
                  <a:extLst>
                    <a:ext uri="{9D8B030D-6E8A-4147-A177-3AD203B41FA5}">
                      <a16:colId xmlns:a16="http://schemas.microsoft.com/office/drawing/2014/main" val="82700669"/>
                    </a:ext>
                  </a:extLst>
                </a:gridCol>
              </a:tblGrid>
              <a:tr h="416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b="1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센서 통계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b="1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영향도</a:t>
                      </a:r>
                      <a:endParaRPr lang="en-US" altLang="ko-KR" sz="1300" b="1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b="1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불량 영향 범위</a:t>
                      </a:r>
                      <a:endParaRPr lang="en-US" altLang="ko-KR" sz="1300" b="1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036316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1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건조로 온도 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 Zone (Min)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23.7%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97.86 ~ 98.24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574671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소입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존 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OP (Max)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13.62%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69.38 ~ 77.27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898206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3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세정기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(Mean)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4.69%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66.56 ~ 67.84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331656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4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ko-KR" altLang="en-US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솔트컨베이어</a:t>
                      </a:r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온도 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 Zone (</a:t>
                      </a:r>
                      <a:r>
                        <a:rPr lang="en-US" altLang="ko-KR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Std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3.76%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0.49 ~ 6.36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227227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5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솔트컨베이어</a:t>
                      </a:r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온도 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 Zone (Max)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3.58%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290.64 ~ 291.69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561384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147768"/>
              </p:ext>
            </p:extLst>
          </p:nvPr>
        </p:nvGraphicFramePr>
        <p:xfrm>
          <a:off x="6518983" y="2008398"/>
          <a:ext cx="5018400" cy="25297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1157">
                  <a:extLst>
                    <a:ext uri="{9D8B030D-6E8A-4147-A177-3AD203B41FA5}">
                      <a16:colId xmlns:a16="http://schemas.microsoft.com/office/drawing/2014/main" val="1773620354"/>
                    </a:ext>
                  </a:extLst>
                </a:gridCol>
                <a:gridCol w="2324904">
                  <a:extLst>
                    <a:ext uri="{9D8B030D-6E8A-4147-A177-3AD203B41FA5}">
                      <a16:colId xmlns:a16="http://schemas.microsoft.com/office/drawing/2014/main" val="954326559"/>
                    </a:ext>
                  </a:extLst>
                </a:gridCol>
                <a:gridCol w="753869">
                  <a:extLst>
                    <a:ext uri="{9D8B030D-6E8A-4147-A177-3AD203B41FA5}">
                      <a16:colId xmlns:a16="http://schemas.microsoft.com/office/drawing/2014/main" val="3833626405"/>
                    </a:ext>
                  </a:extLst>
                </a:gridCol>
                <a:gridCol w="1418470">
                  <a:extLst>
                    <a:ext uri="{9D8B030D-6E8A-4147-A177-3AD203B41FA5}">
                      <a16:colId xmlns:a16="http://schemas.microsoft.com/office/drawing/2014/main" val="82700669"/>
                    </a:ext>
                  </a:extLst>
                </a:gridCol>
              </a:tblGrid>
              <a:tr h="416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순위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센서 통계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영향도</a:t>
                      </a:r>
                      <a:endParaRPr lang="en-US" altLang="ko-KR" sz="1300" b="1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bg1"/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불량 영향 범위</a:t>
                      </a:r>
                      <a:endParaRPr lang="en-US" altLang="ko-KR" sz="1300" b="1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bg1"/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036316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1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솔트조</a:t>
                      </a:r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온도 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 Zone (Mean)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21.23%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332.58 ~ 332.84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574671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솔트조</a:t>
                      </a:r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온도 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 Zone (Min)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5.03%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332.18 ~ 332.57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898206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3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솔트조</a:t>
                      </a:r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온도 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 Zone (</a:t>
                      </a:r>
                      <a:r>
                        <a:rPr lang="en-US" altLang="ko-KR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Std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4.98%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0.036 ~ 0.101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331656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4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kern="1200" spc="-5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소입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존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 OP (Mean)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4.07%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79.3 ~ 94.09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227227"/>
                  </a:ext>
                </a:extLst>
              </a:tr>
              <a:tr h="42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5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건조 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존 </a:t>
                      </a: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OP (Max)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3.96%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spc="-5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나눔바른고딕" pitchFamily="50" charset="-127"/>
                          <a:ea typeface="나눔바른고딕" pitchFamily="50" charset="-127"/>
                          <a:cs typeface="+mn-cs"/>
                        </a:rPr>
                        <a:t>28.625 ~ 30.893</a:t>
                      </a:r>
                      <a:endParaRPr lang="ko-KR" altLang="en-US" sz="1100" kern="1200" spc="-5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나눔바른고딕" pitchFamily="50" charset="-127"/>
                        <a:ea typeface="나눔바른고딕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9561384"/>
                  </a:ext>
                </a:extLst>
              </a:tr>
            </a:tbl>
          </a:graphicData>
        </a:graphic>
      </p:graphicFrame>
      <p:sp>
        <p:nvSpPr>
          <p:cNvPr id="15" name="Rectangle 88">
            <a:extLst>
              <a:ext uri="{FF2B5EF4-FFF2-40B4-BE49-F238E27FC236}">
                <a16:creationId xmlns:a16="http://schemas.microsoft.com/office/drawing/2014/main" id="{45D7E862-8DC8-ED38-B219-24591DA2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983" y="1165701"/>
            <a:ext cx="486003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외폭</a:t>
            </a: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불량 유형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내측 불량 유형에 영향을 주는 항목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영향도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값의 범위를 나타냄</a:t>
            </a: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97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96721" y="2576731"/>
            <a:ext cx="3038735" cy="694619"/>
            <a:chOff x="5346700" y="2820027"/>
            <a:chExt cx="3349728" cy="765710"/>
          </a:xfrm>
        </p:grpSpPr>
        <p:sp>
          <p:nvSpPr>
            <p:cNvPr id="4" name="TextBox 3"/>
            <p:cNvSpPr txBox="1"/>
            <p:nvPr/>
          </p:nvSpPr>
          <p:spPr>
            <a:xfrm>
              <a:off x="6089946" y="3031728"/>
              <a:ext cx="2606482" cy="554009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3266" b="0" i="0" u="none" strike="noStrike" kern="1200" cap="none" spc="-64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64F25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업무 확장 방향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346700" y="2820027"/>
              <a:ext cx="507600" cy="686910"/>
              <a:chOff x="1714332" y="2361971"/>
              <a:chExt cx="507600" cy="686910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714332" y="2541281"/>
                <a:ext cx="507600" cy="507600"/>
                <a:chOff x="105436" y="2773272"/>
                <a:chExt cx="507600" cy="507600"/>
              </a:xfrm>
            </p:grpSpPr>
            <p:sp>
              <p:nvSpPr>
                <p:cNvPr id="9" name="타원 8"/>
                <p:cNvSpPr/>
                <p:nvPr/>
              </p:nvSpPr>
              <p:spPr>
                <a:xfrm>
                  <a:off x="105436" y="2773272"/>
                  <a:ext cx="507600" cy="507600"/>
                </a:xfrm>
                <a:prstGeom prst="ellipse">
                  <a:avLst/>
                </a:prstGeom>
                <a:solidFill>
                  <a:srgbClr val="E64F25"/>
                </a:solidFill>
                <a:ln w="19050">
                  <a:solidFill>
                    <a:srgbClr val="F47E2C"/>
                  </a:solidFill>
                </a:ln>
                <a:effectLst>
                  <a:innerShdw blurRad="38100" dist="50800" dir="13500000">
                    <a:srgbClr val="A23112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>
                  <a:off x="273151" y="2926932"/>
                  <a:ext cx="339885" cy="353940"/>
                </a:xfrm>
                <a:custGeom>
                  <a:avLst/>
                  <a:gdLst>
                    <a:gd name="connsiteX0" fmla="*/ 254000 w 339885"/>
                    <a:gd name="connsiteY0" fmla="*/ 0 h 353940"/>
                    <a:gd name="connsiteX1" fmla="*/ 305190 w 339885"/>
                    <a:gd name="connsiteY1" fmla="*/ 5160 h 353940"/>
                    <a:gd name="connsiteX2" fmla="*/ 322900 w 339885"/>
                    <a:gd name="connsiteY2" fmla="*/ 10658 h 353940"/>
                    <a:gd name="connsiteX3" fmla="*/ 334725 w 339885"/>
                    <a:gd name="connsiteY3" fmla="*/ 48750 h 353940"/>
                    <a:gd name="connsiteX4" fmla="*/ 339885 w 339885"/>
                    <a:gd name="connsiteY4" fmla="*/ 99940 h 353940"/>
                    <a:gd name="connsiteX5" fmla="*/ 85885 w 339885"/>
                    <a:gd name="connsiteY5" fmla="*/ 353940 h 353940"/>
                    <a:gd name="connsiteX6" fmla="*/ 34695 w 339885"/>
                    <a:gd name="connsiteY6" fmla="*/ 348780 h 353940"/>
                    <a:gd name="connsiteX7" fmla="*/ 16985 w 339885"/>
                    <a:gd name="connsiteY7" fmla="*/ 343282 h 353940"/>
                    <a:gd name="connsiteX8" fmla="*/ 5160 w 339885"/>
                    <a:gd name="connsiteY8" fmla="*/ 305190 h 353940"/>
                    <a:gd name="connsiteX9" fmla="*/ 0 w 339885"/>
                    <a:gd name="connsiteY9" fmla="*/ 254000 h 353940"/>
                    <a:gd name="connsiteX10" fmla="*/ 254000 w 339885"/>
                    <a:gd name="connsiteY10" fmla="*/ 0 h 35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9885" h="353940">
                      <a:moveTo>
                        <a:pt x="254000" y="0"/>
                      </a:moveTo>
                      <a:cubicBezTo>
                        <a:pt x="271535" y="0"/>
                        <a:pt x="288655" y="1777"/>
                        <a:pt x="305190" y="5160"/>
                      </a:cubicBezTo>
                      <a:lnTo>
                        <a:pt x="322900" y="10658"/>
                      </a:lnTo>
                      <a:lnTo>
                        <a:pt x="334725" y="48750"/>
                      </a:lnTo>
                      <a:cubicBezTo>
                        <a:pt x="338108" y="65285"/>
                        <a:pt x="339885" y="82405"/>
                        <a:pt x="339885" y="99940"/>
                      </a:cubicBezTo>
                      <a:cubicBezTo>
                        <a:pt x="339885" y="240220"/>
                        <a:pt x="226165" y="353940"/>
                        <a:pt x="85885" y="353940"/>
                      </a:cubicBezTo>
                      <a:cubicBezTo>
                        <a:pt x="68350" y="353940"/>
                        <a:pt x="51230" y="352163"/>
                        <a:pt x="34695" y="348780"/>
                      </a:cubicBezTo>
                      <a:lnTo>
                        <a:pt x="16985" y="343282"/>
                      </a:lnTo>
                      <a:lnTo>
                        <a:pt x="5160" y="305190"/>
                      </a:lnTo>
                      <a:cubicBezTo>
                        <a:pt x="1777" y="288655"/>
                        <a:pt x="0" y="271535"/>
                        <a:pt x="0" y="254000"/>
                      </a:cubicBez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solidFill>
                  <a:srgbClr val="F47E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741573" y="2361971"/>
                <a:ext cx="450086" cy="646321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defTabSz="914400">
                  <a:lnSpc>
                    <a:spcPct val="120000"/>
                  </a:lnSpc>
                  <a:buClr>
                    <a:srgbClr val="32A3D7"/>
                  </a:buClr>
                  <a:buSzPct val="90000"/>
                  <a:defRPr sz="3600" spc="-15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2177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  <a:cs typeface="+mn-cs"/>
                  </a:rPr>
                  <a:t>Ⅳ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3975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제목 1"/>
          <p:cNvSpPr>
            <a:spLocks noGrp="1"/>
          </p:cNvSpPr>
          <p:nvPr>
            <p:ph type="title"/>
          </p:nvPr>
        </p:nvSpPr>
        <p:spPr>
          <a:xfrm>
            <a:off x="563084" y="177873"/>
            <a:ext cx="8774327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4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업무 확장 방향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88">
            <a:extLst>
              <a:ext uri="{FF2B5EF4-FFF2-40B4-BE49-F238E27FC236}">
                <a16:creationId xmlns:a16="http://schemas.microsoft.com/office/drawing/2014/main" id="{F2C88AEA-AC6D-7EA3-A904-6F88AC344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9447" y="4704981"/>
            <a:ext cx="889723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사전 예방 중심 및 실시간 모니터링 품질 시스템을 구축</a:t>
            </a:r>
            <a:endParaRPr kumimoji="0" lang="en-US" altLang="ko-KR" sz="20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공정 안정성 극대화</a:t>
            </a:r>
            <a:endParaRPr kumimoji="0" lang="en-US" altLang="ko-KR" sz="20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1" name="사각형: 둥근 모서리 13">
            <a:extLst>
              <a:ext uri="{FF2B5EF4-FFF2-40B4-BE49-F238E27FC236}">
                <a16:creationId xmlns:a16="http://schemas.microsoft.com/office/drawing/2014/main" id="{D2B83537-9E5D-1847-76EC-28BA145F63CB}"/>
              </a:ext>
            </a:extLst>
          </p:cNvPr>
          <p:cNvSpPr/>
          <p:nvPr/>
        </p:nvSpPr>
        <p:spPr>
          <a:xfrm>
            <a:off x="4303631" y="920653"/>
            <a:ext cx="3757761" cy="2843663"/>
          </a:xfrm>
          <a:prstGeom prst="roundRect">
            <a:avLst/>
          </a:prstGeom>
          <a:solidFill>
            <a:srgbClr val="F4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026422EC-E232-5B14-BD79-F5354C08DE84}"/>
              </a:ext>
            </a:extLst>
          </p:cNvPr>
          <p:cNvSpPr/>
          <p:nvPr/>
        </p:nvSpPr>
        <p:spPr>
          <a:xfrm>
            <a:off x="8203958" y="887669"/>
            <a:ext cx="3814348" cy="2843663"/>
          </a:xfrm>
          <a:prstGeom prst="roundRect">
            <a:avLst/>
          </a:prstGeom>
          <a:solidFill>
            <a:srgbClr val="F6F6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1">
            <a:extLst>
              <a:ext uri="{FF2B5EF4-FFF2-40B4-BE49-F238E27FC236}">
                <a16:creationId xmlns:a16="http://schemas.microsoft.com/office/drawing/2014/main" id="{6C83E4A7-0202-DA66-F52C-BBE9FD176FB9}"/>
              </a:ext>
            </a:extLst>
          </p:cNvPr>
          <p:cNvSpPr/>
          <p:nvPr/>
        </p:nvSpPr>
        <p:spPr>
          <a:xfrm>
            <a:off x="265668" y="908001"/>
            <a:ext cx="3924511" cy="2843663"/>
          </a:xfrm>
          <a:prstGeom prst="roundRect">
            <a:avLst/>
          </a:prstGeom>
          <a:solidFill>
            <a:srgbClr val="FEF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Rectangle 88">
            <a:extLst>
              <a:ext uri="{FF2B5EF4-FFF2-40B4-BE49-F238E27FC236}">
                <a16:creationId xmlns:a16="http://schemas.microsoft.com/office/drawing/2014/main" id="{45D7E862-8DC8-ED38-B219-24591DA2F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660" y="909086"/>
            <a:ext cx="3616519" cy="221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ko-KR" altLang="en-US" sz="1400" b="1" spc="-5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센서값</a:t>
            </a:r>
            <a:r>
              <a:rPr lang="ko-KR" altLang="en-US" sz="14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rPr>
              <a:t> 변동성에 따른 불량률 분석</a:t>
            </a:r>
            <a:r>
              <a: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</a:p>
          <a:p>
            <a:pPr lvl="0">
              <a:lnSpc>
                <a:spcPct val="150000"/>
              </a:lnSpc>
              <a:defRPr/>
            </a:pPr>
            <a:r>
              <a:rPr kumimoji="0" lang="ko-KR" altLang="en-US" sz="1300" b="0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센서값의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변동 분석 결과를 이상치 탐지 모델로 활용해 </a:t>
            </a:r>
            <a:r>
              <a:rPr kumimoji="0" lang="en-US" altLang="ko-KR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MES 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공정 운영 조건 입력 시 해당 </a:t>
            </a:r>
            <a:r>
              <a:rPr kumimoji="0" lang="ko-KR" altLang="en-US" sz="13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로트의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불량률을 실시간 예측</a:t>
            </a: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BBEADB-DE5F-0411-D05D-6CE743F51E0B}"/>
              </a:ext>
            </a:extLst>
          </p:cNvPr>
          <p:cNvSpPr txBox="1"/>
          <p:nvPr/>
        </p:nvSpPr>
        <p:spPr>
          <a:xfrm>
            <a:off x="8471071" y="887669"/>
            <a:ext cx="3333283" cy="19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불량 유형 영향도 분석 모델링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값 중 각 불량 유형에 가장 영향을 미칠 것으로 판단되는 항목을 식별하여 </a:t>
            </a:r>
            <a:r>
              <a:rPr kumimoji="0" lang="en-US" altLang="ko-KR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QIS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에 유형별 불량 원인 자동 진단 리포트를 생성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하고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en-US" altLang="ko-KR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MES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의 공정불량에 진단 결과를 연동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하여 현장 조치를 지원</a:t>
            </a: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7EA78-9D01-8FF2-DF14-58AF4185DAA8}"/>
              </a:ext>
            </a:extLst>
          </p:cNvPr>
          <p:cNvSpPr txBox="1"/>
          <p:nvPr/>
        </p:nvSpPr>
        <p:spPr>
          <a:xfrm>
            <a:off x="4447009" y="912077"/>
            <a:ext cx="36872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실시간 이상치 탐지 모델링</a:t>
            </a:r>
            <a:endParaRPr kumimoji="0" lang="en-US" altLang="ko-KR" sz="14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: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센서 데이터와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AI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최적 범위 비교를 통해 이상치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/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이상 징후를 즉시 감지하고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en-US" altLang="ko-KR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MES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의 공정 모니터링 기능과 </a:t>
            </a:r>
            <a:r>
              <a:rPr kumimoji="0" lang="en-US" altLang="ko-KR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SPC</a:t>
            </a:r>
            <a:r>
              <a:rPr kumimoji="0" lang="ko-KR" altLang="en-US" sz="13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를 연동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하여 작업자에게 알람을 발생시킴</a:t>
            </a:r>
            <a:endParaRPr kumimoji="0" lang="en-US" altLang="ko-KR" sz="1300" b="0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pic>
        <p:nvPicPr>
          <p:cNvPr id="16" name="Picture 18" descr="각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t="67163" r="14438" b="23830"/>
          <a:stretch>
            <a:fillRect/>
          </a:stretch>
        </p:blipFill>
        <p:spPr bwMode="auto">
          <a:xfrm>
            <a:off x="4134790" y="3748349"/>
            <a:ext cx="3963032" cy="143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37891" y="2800950"/>
            <a:ext cx="368805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➞ 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사후 검사 중심에서 사전 예방중심으로 품질 시스템 전환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357619" y="2780618"/>
            <a:ext cx="3688055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➞ 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정밀하고 신속한 불량 원인 규명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,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문제해결시간 단축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409767" y="2774227"/>
            <a:ext cx="3688055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➞  </a:t>
            </a:r>
            <a:r>
              <a:rPr kumimoji="0" lang="ko-KR" altLang="en-US" sz="1300" b="0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미세한 이탈을 감지하여 공정 안정성을 극대화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2E9E6-5152-1492-A2FE-A04075C2FB96}"/>
              </a:ext>
            </a:extLst>
          </p:cNvPr>
          <p:cNvSpPr/>
          <p:nvPr/>
        </p:nvSpPr>
        <p:spPr>
          <a:xfrm>
            <a:off x="3425708" y="5210022"/>
            <a:ext cx="5911703" cy="202019"/>
          </a:xfrm>
          <a:prstGeom prst="rect">
            <a:avLst/>
          </a:prstGeom>
          <a:solidFill>
            <a:srgbClr val="FFFF6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305B74-036F-ACF9-22D0-937BEA680539}"/>
              </a:ext>
            </a:extLst>
          </p:cNvPr>
          <p:cNvSpPr/>
          <p:nvPr/>
        </p:nvSpPr>
        <p:spPr>
          <a:xfrm>
            <a:off x="5298143" y="5738339"/>
            <a:ext cx="1882588" cy="178743"/>
          </a:xfrm>
          <a:prstGeom prst="rect">
            <a:avLst/>
          </a:prstGeom>
          <a:solidFill>
            <a:srgbClr val="FFFF66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50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4097039" y="3241777"/>
            <a:ext cx="4002250" cy="502573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defPPr>
              <a:defRPr lang="ko-KR"/>
            </a:defPPr>
            <a:lvl1pPr defTabSz="914400">
              <a:lnSpc>
                <a:spcPct val="120000"/>
              </a:lnSpc>
              <a:buClr>
                <a:srgbClr val="32A3D7"/>
              </a:buClr>
              <a:buSzPct val="90000"/>
              <a:defRPr sz="3600" spc="-15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Tx/>
              <a:buNone/>
              <a:tabLst/>
              <a:defRPr/>
            </a:pPr>
            <a:r>
              <a:rPr kumimoji="0" lang="en-US" altLang="ko-KR" sz="3266" b="0" i="0" u="none" strike="noStrike" kern="1200" cap="none" spc="-64" normalizeH="0" baseline="0" noProof="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The End of Document</a:t>
            </a:r>
          </a:p>
        </p:txBody>
      </p:sp>
    </p:spTree>
    <p:extLst>
      <p:ext uri="{BB962C8B-B14F-4D97-AF65-F5344CB8AC3E}">
        <p14:creationId xmlns:p14="http://schemas.microsoft.com/office/powerpoint/2010/main" val="321469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96709" y="2558303"/>
            <a:ext cx="4307351" cy="694618"/>
            <a:chOff x="5346700" y="2820027"/>
            <a:chExt cx="4748190" cy="765708"/>
          </a:xfrm>
        </p:grpSpPr>
        <p:sp>
          <p:nvSpPr>
            <p:cNvPr id="4" name="TextBox 3"/>
            <p:cNvSpPr txBox="1"/>
            <p:nvPr/>
          </p:nvSpPr>
          <p:spPr>
            <a:xfrm>
              <a:off x="6089947" y="3031727"/>
              <a:ext cx="4004943" cy="554008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3266" b="0" i="0" u="none" strike="noStrike" kern="1200" cap="none" spc="-64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64F25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주제 선정 배경 및 목적</a:t>
              </a:r>
              <a:endParaRPr kumimoji="0" lang="en-US" altLang="ko-KR" sz="3266" b="0" i="0" u="none" strike="noStrike" kern="1200" cap="none" spc="-64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64F25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346700" y="2820027"/>
              <a:ext cx="507600" cy="738631"/>
              <a:chOff x="1714332" y="2361971"/>
              <a:chExt cx="507600" cy="738631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714332" y="2541281"/>
                <a:ext cx="507600" cy="507600"/>
                <a:chOff x="105436" y="2773272"/>
                <a:chExt cx="507600" cy="507600"/>
              </a:xfrm>
            </p:grpSpPr>
            <p:sp>
              <p:nvSpPr>
                <p:cNvPr id="9" name="타원 8"/>
                <p:cNvSpPr/>
                <p:nvPr/>
              </p:nvSpPr>
              <p:spPr>
                <a:xfrm>
                  <a:off x="105436" y="2773272"/>
                  <a:ext cx="507600" cy="507600"/>
                </a:xfrm>
                <a:prstGeom prst="ellipse">
                  <a:avLst/>
                </a:prstGeom>
                <a:solidFill>
                  <a:srgbClr val="E64F25"/>
                </a:solidFill>
                <a:ln w="19050">
                  <a:solidFill>
                    <a:srgbClr val="F47E2C"/>
                  </a:solidFill>
                </a:ln>
                <a:effectLst>
                  <a:innerShdw blurRad="38100" dist="50800" dir="13500000">
                    <a:srgbClr val="A23112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>
                  <a:off x="273151" y="2926932"/>
                  <a:ext cx="339885" cy="353940"/>
                </a:xfrm>
                <a:custGeom>
                  <a:avLst/>
                  <a:gdLst>
                    <a:gd name="connsiteX0" fmla="*/ 254000 w 339885"/>
                    <a:gd name="connsiteY0" fmla="*/ 0 h 353940"/>
                    <a:gd name="connsiteX1" fmla="*/ 305190 w 339885"/>
                    <a:gd name="connsiteY1" fmla="*/ 5160 h 353940"/>
                    <a:gd name="connsiteX2" fmla="*/ 322900 w 339885"/>
                    <a:gd name="connsiteY2" fmla="*/ 10658 h 353940"/>
                    <a:gd name="connsiteX3" fmla="*/ 334725 w 339885"/>
                    <a:gd name="connsiteY3" fmla="*/ 48750 h 353940"/>
                    <a:gd name="connsiteX4" fmla="*/ 339885 w 339885"/>
                    <a:gd name="connsiteY4" fmla="*/ 99940 h 353940"/>
                    <a:gd name="connsiteX5" fmla="*/ 85885 w 339885"/>
                    <a:gd name="connsiteY5" fmla="*/ 353940 h 353940"/>
                    <a:gd name="connsiteX6" fmla="*/ 34695 w 339885"/>
                    <a:gd name="connsiteY6" fmla="*/ 348780 h 353940"/>
                    <a:gd name="connsiteX7" fmla="*/ 16985 w 339885"/>
                    <a:gd name="connsiteY7" fmla="*/ 343282 h 353940"/>
                    <a:gd name="connsiteX8" fmla="*/ 5160 w 339885"/>
                    <a:gd name="connsiteY8" fmla="*/ 305190 h 353940"/>
                    <a:gd name="connsiteX9" fmla="*/ 0 w 339885"/>
                    <a:gd name="connsiteY9" fmla="*/ 254000 h 353940"/>
                    <a:gd name="connsiteX10" fmla="*/ 254000 w 339885"/>
                    <a:gd name="connsiteY10" fmla="*/ 0 h 35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9885" h="353940">
                      <a:moveTo>
                        <a:pt x="254000" y="0"/>
                      </a:moveTo>
                      <a:cubicBezTo>
                        <a:pt x="271535" y="0"/>
                        <a:pt x="288655" y="1777"/>
                        <a:pt x="305190" y="5160"/>
                      </a:cubicBezTo>
                      <a:lnTo>
                        <a:pt x="322900" y="10658"/>
                      </a:lnTo>
                      <a:lnTo>
                        <a:pt x="334725" y="48750"/>
                      </a:lnTo>
                      <a:cubicBezTo>
                        <a:pt x="338108" y="65285"/>
                        <a:pt x="339885" y="82405"/>
                        <a:pt x="339885" y="99940"/>
                      </a:cubicBezTo>
                      <a:cubicBezTo>
                        <a:pt x="339885" y="240220"/>
                        <a:pt x="226165" y="353940"/>
                        <a:pt x="85885" y="353940"/>
                      </a:cubicBezTo>
                      <a:cubicBezTo>
                        <a:pt x="68350" y="353940"/>
                        <a:pt x="51230" y="352163"/>
                        <a:pt x="34695" y="348780"/>
                      </a:cubicBezTo>
                      <a:lnTo>
                        <a:pt x="16985" y="343282"/>
                      </a:lnTo>
                      <a:lnTo>
                        <a:pt x="5160" y="305190"/>
                      </a:lnTo>
                      <a:cubicBezTo>
                        <a:pt x="1777" y="288655"/>
                        <a:pt x="0" y="271535"/>
                        <a:pt x="0" y="254000"/>
                      </a:cubicBez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solidFill>
                  <a:srgbClr val="F47E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741573" y="2361971"/>
                <a:ext cx="450086" cy="738631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defTabSz="914400">
                  <a:lnSpc>
                    <a:spcPct val="120000"/>
                  </a:lnSpc>
                  <a:buClr>
                    <a:srgbClr val="32A3D7"/>
                  </a:buClr>
                  <a:buSzPct val="90000"/>
                  <a:defRPr sz="3600" spc="-15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2177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  <a:cs typeface="+mn-cs"/>
                  </a:rPr>
                  <a:t>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334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2EEB-F2D5-4CF2-1D14-CB7CA2D55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1B94D-2CB2-BDC7-2EBD-4050D414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주제 선정 배경</a:t>
            </a:r>
            <a:endParaRPr lang="ko-KR" altLang="en-US" sz="25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45A06"/>
              </a:solidFill>
            </a:endParaRPr>
          </a:p>
        </p:txBody>
      </p:sp>
      <p:sp>
        <p:nvSpPr>
          <p:cNvPr id="5" name="Rectangle 88">
            <a:extLst>
              <a:ext uri="{FF2B5EF4-FFF2-40B4-BE49-F238E27FC236}">
                <a16:creationId xmlns:a16="http://schemas.microsoft.com/office/drawing/2014/main" id="{151D80D0-E845-65B7-9DB8-4692B947C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158" y="5429774"/>
            <a:ext cx="741050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bevelB w="0" h="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“</a:t>
            </a:r>
            <a:r>
              <a:rPr kumimoji="0" lang="en-US" altLang="ko-KR" sz="20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2000" b="1" i="0" u="sng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45A06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열처리 제조 공정 최적화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”를 </a:t>
            </a:r>
            <a:r>
              <a:rPr kumimoji="0" lang="en-US" altLang="ko-KR" sz="18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통한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실제 업무에서의 </a:t>
            </a:r>
            <a:r>
              <a:rPr kumimoji="0" lang="en-US" altLang="ko-KR" sz="18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품질향상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및 </a:t>
            </a:r>
            <a:r>
              <a:rPr kumimoji="0" lang="en-US" altLang="ko-KR" sz="18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비용절감</a:t>
            </a:r>
            <a:r>
              <a: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-50" normalizeH="0" baseline="0" noProof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5863B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  <a:cs typeface="+mn-cs"/>
              </a:rPr>
              <a:t>기대</a:t>
            </a:r>
            <a:endParaRPr kumimoji="0" lang="en-US" altLang="ko-KR" sz="1800" b="1" i="0" u="none" strike="noStrike" kern="1200" cap="none" spc="-50" normalizeH="0" baseline="0" noProof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5863B"/>
              </a:solidFill>
              <a:effectLst/>
              <a:uLnTx/>
              <a:uFillTx/>
              <a:latin typeface="나눔바른고딕" pitchFamily="50" charset="-127"/>
              <a:ea typeface="나눔바른고딕" pitchFamily="50" charset="-127"/>
              <a:cs typeface="+mn-cs"/>
            </a:endParaRPr>
          </a:p>
        </p:txBody>
      </p:sp>
      <p:sp>
        <p:nvSpPr>
          <p:cNvPr id="8" name="사각형: 둥근 모서리 54">
            <a:extLst>
              <a:ext uri="{FF2B5EF4-FFF2-40B4-BE49-F238E27FC236}">
                <a16:creationId xmlns:a16="http://schemas.microsoft.com/office/drawing/2014/main" id="{A9F1A49A-53C8-4702-87B5-8C78172C49C8}"/>
              </a:ext>
            </a:extLst>
          </p:cNvPr>
          <p:cNvSpPr/>
          <p:nvPr/>
        </p:nvSpPr>
        <p:spPr>
          <a:xfrm>
            <a:off x="836580" y="1054995"/>
            <a:ext cx="10354429" cy="40762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-60" normalizeH="0" baseline="0" noProof="0" dirty="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제조 현장에서의 겪는 어려움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4AF4F4-2E04-4ADD-B203-6C833B04E6C7}"/>
              </a:ext>
            </a:extLst>
          </p:cNvPr>
          <p:cNvSpPr/>
          <p:nvPr/>
        </p:nvSpPr>
        <p:spPr>
          <a:xfrm>
            <a:off x="836579" y="1429012"/>
            <a:ext cx="10354430" cy="105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4D341-04D6-40F8-B387-BE1E919FB8F3}"/>
              </a:ext>
            </a:extLst>
          </p:cNvPr>
          <p:cNvGrpSpPr/>
          <p:nvPr/>
        </p:nvGrpSpPr>
        <p:grpSpPr>
          <a:xfrm>
            <a:off x="836580" y="1557878"/>
            <a:ext cx="1467544" cy="2046573"/>
            <a:chOff x="-83851" y="3097369"/>
            <a:chExt cx="1034311" cy="2077950"/>
          </a:xfrm>
        </p:grpSpPr>
        <p:sp>
          <p:nvSpPr>
            <p:cNvPr id="13" name="사각형: 둥근 모서리 54">
              <a:extLst>
                <a:ext uri="{FF2B5EF4-FFF2-40B4-BE49-F238E27FC236}">
                  <a16:creationId xmlns:a16="http://schemas.microsoft.com/office/drawing/2014/main" id="{57A0539E-6E0B-4E01-A0C9-0ED287B7D732}"/>
                </a:ext>
              </a:extLst>
            </p:cNvPr>
            <p:cNvSpPr/>
            <p:nvPr/>
          </p:nvSpPr>
          <p:spPr>
            <a:xfrm>
              <a:off x="-83850" y="3097369"/>
              <a:ext cx="1034310" cy="2077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8C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공정</a:t>
              </a:r>
              <a:r>
                <a:rPr kumimoji="0" lang="en-US" altLang="ko-KR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-20" normalizeH="0" baseline="0" noProof="0" dirty="0" err="1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파라미터</a:t>
              </a:r>
              <a:endParaRPr kumimoji="0" lang="en-US" altLang="ko-KR" sz="1400" b="0" i="0" u="none" strike="noStrike" kern="1200" cap="none" spc="-2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제어의</a:t>
              </a:r>
              <a:endParaRPr kumimoji="0" lang="en-US" altLang="ko-KR" sz="1400" b="0" i="0" u="none" strike="noStrike" kern="1200" cap="none" spc="-2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복잡성</a:t>
              </a: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1B62BB5E-8AC7-4AAB-A03D-3EA73A0279F0}"/>
                </a:ext>
              </a:extLst>
            </p:cNvPr>
            <p:cNvSpPr/>
            <p:nvPr/>
          </p:nvSpPr>
          <p:spPr>
            <a:xfrm rot="10800000">
              <a:off x="-83851" y="3097369"/>
              <a:ext cx="127886" cy="133065"/>
            </a:xfrm>
            <a:prstGeom prst="triangle">
              <a:avLst>
                <a:gd name="adj" fmla="val 100000"/>
              </a:avLst>
            </a:prstGeom>
            <a:solidFill>
              <a:srgbClr val="C8C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74172B-C947-428C-9A1E-5BA3A6F6ED2C}"/>
              </a:ext>
            </a:extLst>
          </p:cNvPr>
          <p:cNvGrpSpPr/>
          <p:nvPr/>
        </p:nvGrpSpPr>
        <p:grpSpPr>
          <a:xfrm>
            <a:off x="2424068" y="1748028"/>
            <a:ext cx="3622263" cy="708628"/>
            <a:chOff x="1488456" y="3071990"/>
            <a:chExt cx="3677798" cy="7194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94B0504-CA5A-43CD-BF09-34D458B3D562}"/>
                </a:ext>
              </a:extLst>
            </p:cNvPr>
            <p:cNvGrpSpPr/>
            <p:nvPr/>
          </p:nvGrpSpPr>
          <p:grpSpPr>
            <a:xfrm>
              <a:off x="1488456" y="3071990"/>
              <a:ext cx="2703859" cy="218747"/>
              <a:chOff x="1488456" y="3071990"/>
              <a:chExt cx="2703859" cy="218747"/>
            </a:xfrm>
          </p:grpSpPr>
          <p:grpSp>
            <p:nvGrpSpPr>
              <p:cNvPr id="18" name="Gruppieren 241">
                <a:extLst>
                  <a:ext uri="{FF2B5EF4-FFF2-40B4-BE49-F238E27FC236}">
                    <a16:creationId xmlns:a16="http://schemas.microsoft.com/office/drawing/2014/main" id="{E2896180-23C8-4CBB-92B5-D7716D43B4AC}"/>
                  </a:ext>
                </a:extLst>
              </p:cNvPr>
              <p:cNvGrpSpPr/>
              <p:nvPr/>
            </p:nvGrpSpPr>
            <p:grpSpPr bwMode="gray">
              <a:xfrm>
                <a:off x="1488456" y="3072349"/>
                <a:ext cx="164132" cy="159114"/>
                <a:chOff x="98696" y="3961668"/>
                <a:chExt cx="510841" cy="495227"/>
              </a:xfrm>
              <a:solidFill>
                <a:srgbClr val="474747"/>
              </a:solidFill>
            </p:grpSpPr>
            <p:sp>
              <p:nvSpPr>
                <p:cNvPr id="20" name="Freeform 1091">
                  <a:extLst>
                    <a:ext uri="{FF2B5EF4-FFF2-40B4-BE49-F238E27FC236}">
                      <a16:creationId xmlns:a16="http://schemas.microsoft.com/office/drawing/2014/main" id="{1D122166-5F2B-4C95-8837-07C154B0580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98696" y="3961668"/>
                  <a:ext cx="497458" cy="495227"/>
                </a:xfrm>
                <a:custGeom>
                  <a:avLst/>
                  <a:gdLst>
                    <a:gd name="T0" fmla="*/ 290 w 313"/>
                    <a:gd name="T1" fmla="*/ 104 h 311"/>
                    <a:gd name="T2" fmla="*/ 227 w 313"/>
                    <a:gd name="T3" fmla="*/ 278 h 311"/>
                    <a:gd name="T4" fmla="*/ 48 w 313"/>
                    <a:gd name="T5" fmla="*/ 243 h 311"/>
                    <a:gd name="T6" fmla="*/ 59 w 313"/>
                    <a:gd name="T7" fmla="*/ 54 h 311"/>
                    <a:gd name="T8" fmla="*/ 245 w 313"/>
                    <a:gd name="T9" fmla="*/ 43 h 311"/>
                    <a:gd name="T10" fmla="*/ 242 w 313"/>
                    <a:gd name="T11" fmla="*/ 46 h 311"/>
                    <a:gd name="T12" fmla="*/ 224 w 313"/>
                    <a:gd name="T13" fmla="*/ 61 h 311"/>
                    <a:gd name="T14" fmla="*/ 217 w 313"/>
                    <a:gd name="T15" fmla="*/ 61 h 311"/>
                    <a:gd name="T16" fmla="*/ 144 w 313"/>
                    <a:gd name="T17" fmla="*/ 45 h 311"/>
                    <a:gd name="T18" fmla="*/ 53 w 313"/>
                    <a:gd name="T19" fmla="*/ 119 h 311"/>
                    <a:gd name="T20" fmla="*/ 81 w 313"/>
                    <a:gd name="T21" fmla="*/ 234 h 311"/>
                    <a:gd name="T22" fmla="*/ 190 w 313"/>
                    <a:gd name="T23" fmla="*/ 260 h 311"/>
                    <a:gd name="T24" fmla="*/ 265 w 313"/>
                    <a:gd name="T25" fmla="*/ 182 h 311"/>
                    <a:gd name="T26" fmla="*/ 267 w 313"/>
                    <a:gd name="T27" fmla="*/ 137 h 311"/>
                    <a:gd name="T28" fmla="*/ 269 w 313"/>
                    <a:gd name="T29" fmla="*/ 131 h 311"/>
                    <a:gd name="T30" fmla="*/ 290 w 313"/>
                    <a:gd name="T31" fmla="*/ 104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3" h="311">
                      <a:moveTo>
                        <a:pt x="290" y="104"/>
                      </a:moveTo>
                      <a:cubicBezTo>
                        <a:pt x="313" y="163"/>
                        <a:pt x="294" y="240"/>
                        <a:pt x="227" y="278"/>
                      </a:cubicBezTo>
                      <a:cubicBezTo>
                        <a:pt x="167" y="311"/>
                        <a:pt x="92" y="298"/>
                        <a:pt x="48" y="243"/>
                      </a:cubicBezTo>
                      <a:cubicBezTo>
                        <a:pt x="0" y="184"/>
                        <a:pt x="8" y="103"/>
                        <a:pt x="59" y="54"/>
                      </a:cubicBezTo>
                      <a:cubicBezTo>
                        <a:pt x="113" y="0"/>
                        <a:pt x="194" y="2"/>
                        <a:pt x="245" y="43"/>
                      </a:cubicBezTo>
                      <a:cubicBezTo>
                        <a:pt x="244" y="44"/>
                        <a:pt x="243" y="45"/>
                        <a:pt x="242" y="46"/>
                      </a:cubicBezTo>
                      <a:cubicBezTo>
                        <a:pt x="236" y="51"/>
                        <a:pt x="230" y="56"/>
                        <a:pt x="224" y="61"/>
                      </a:cubicBezTo>
                      <a:cubicBezTo>
                        <a:pt x="221" y="63"/>
                        <a:pt x="220" y="63"/>
                        <a:pt x="217" y="61"/>
                      </a:cubicBezTo>
                      <a:cubicBezTo>
                        <a:pt x="195" y="47"/>
                        <a:pt x="170" y="41"/>
                        <a:pt x="144" y="45"/>
                      </a:cubicBezTo>
                      <a:cubicBezTo>
                        <a:pt x="99" y="51"/>
                        <a:pt x="68" y="76"/>
                        <a:pt x="53" y="119"/>
                      </a:cubicBezTo>
                      <a:cubicBezTo>
                        <a:pt x="38" y="162"/>
                        <a:pt x="48" y="202"/>
                        <a:pt x="81" y="234"/>
                      </a:cubicBezTo>
                      <a:cubicBezTo>
                        <a:pt x="112" y="264"/>
                        <a:pt x="149" y="272"/>
                        <a:pt x="190" y="260"/>
                      </a:cubicBezTo>
                      <a:cubicBezTo>
                        <a:pt x="229" y="249"/>
                        <a:pt x="254" y="221"/>
                        <a:pt x="265" y="182"/>
                      </a:cubicBezTo>
                      <a:cubicBezTo>
                        <a:pt x="269" y="167"/>
                        <a:pt x="269" y="152"/>
                        <a:pt x="267" y="137"/>
                      </a:cubicBezTo>
                      <a:cubicBezTo>
                        <a:pt x="267" y="135"/>
                        <a:pt x="268" y="132"/>
                        <a:pt x="269" y="131"/>
                      </a:cubicBezTo>
                      <a:cubicBezTo>
                        <a:pt x="275" y="122"/>
                        <a:pt x="282" y="113"/>
                        <a:pt x="290" y="104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21" name="Freeform 1092">
                  <a:extLst>
                    <a:ext uri="{FF2B5EF4-FFF2-40B4-BE49-F238E27FC236}">
                      <a16:creationId xmlns:a16="http://schemas.microsoft.com/office/drawing/2014/main" id="{57911765-63D1-4447-8D7C-51D20667E83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1386" y="3999591"/>
                  <a:ext cx="388151" cy="336843"/>
                </a:xfrm>
                <a:custGeom>
                  <a:avLst/>
                  <a:gdLst>
                    <a:gd name="T0" fmla="*/ 0 w 245"/>
                    <a:gd name="T1" fmla="*/ 106 h 211"/>
                    <a:gd name="T2" fmla="*/ 20 w 245"/>
                    <a:gd name="T3" fmla="*/ 88 h 211"/>
                    <a:gd name="T4" fmla="*/ 24 w 245"/>
                    <a:gd name="T5" fmla="*/ 88 h 211"/>
                    <a:gd name="T6" fmla="*/ 83 w 245"/>
                    <a:gd name="T7" fmla="*/ 123 h 211"/>
                    <a:gd name="T8" fmla="*/ 89 w 245"/>
                    <a:gd name="T9" fmla="*/ 128 h 211"/>
                    <a:gd name="T10" fmla="*/ 239 w 245"/>
                    <a:gd name="T11" fmla="*/ 0 h 211"/>
                    <a:gd name="T12" fmla="*/ 244 w 245"/>
                    <a:gd name="T13" fmla="*/ 13 h 211"/>
                    <a:gd name="T14" fmla="*/ 243 w 245"/>
                    <a:gd name="T15" fmla="*/ 17 h 211"/>
                    <a:gd name="T16" fmla="*/ 200 w 245"/>
                    <a:gd name="T17" fmla="*/ 60 h 211"/>
                    <a:gd name="T18" fmla="*/ 133 w 245"/>
                    <a:gd name="T19" fmla="*/ 153 h 211"/>
                    <a:gd name="T20" fmla="*/ 99 w 245"/>
                    <a:gd name="T21" fmla="*/ 211 h 211"/>
                    <a:gd name="T22" fmla="*/ 0 w 245"/>
                    <a:gd name="T23" fmla="*/ 106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5" h="211">
                      <a:moveTo>
                        <a:pt x="0" y="106"/>
                      </a:moveTo>
                      <a:cubicBezTo>
                        <a:pt x="7" y="100"/>
                        <a:pt x="13" y="94"/>
                        <a:pt x="20" y="88"/>
                      </a:cubicBezTo>
                      <a:cubicBezTo>
                        <a:pt x="21" y="88"/>
                        <a:pt x="23" y="88"/>
                        <a:pt x="24" y="88"/>
                      </a:cubicBezTo>
                      <a:cubicBezTo>
                        <a:pt x="45" y="98"/>
                        <a:pt x="65" y="110"/>
                        <a:pt x="83" y="123"/>
                      </a:cubicBezTo>
                      <a:cubicBezTo>
                        <a:pt x="85" y="125"/>
                        <a:pt x="87" y="126"/>
                        <a:pt x="89" y="128"/>
                      </a:cubicBezTo>
                      <a:cubicBezTo>
                        <a:pt x="132" y="77"/>
                        <a:pt x="181" y="33"/>
                        <a:pt x="239" y="0"/>
                      </a:cubicBezTo>
                      <a:cubicBezTo>
                        <a:pt x="240" y="4"/>
                        <a:pt x="243" y="9"/>
                        <a:pt x="244" y="13"/>
                      </a:cubicBezTo>
                      <a:cubicBezTo>
                        <a:pt x="245" y="14"/>
                        <a:pt x="244" y="16"/>
                        <a:pt x="243" y="17"/>
                      </a:cubicBezTo>
                      <a:cubicBezTo>
                        <a:pt x="228" y="32"/>
                        <a:pt x="214" y="45"/>
                        <a:pt x="200" y="60"/>
                      </a:cubicBezTo>
                      <a:cubicBezTo>
                        <a:pt x="174" y="89"/>
                        <a:pt x="153" y="120"/>
                        <a:pt x="133" y="153"/>
                      </a:cubicBezTo>
                      <a:cubicBezTo>
                        <a:pt x="122" y="172"/>
                        <a:pt x="110" y="191"/>
                        <a:pt x="99" y="211"/>
                      </a:cubicBezTo>
                      <a:cubicBezTo>
                        <a:pt x="68" y="174"/>
                        <a:pt x="36" y="139"/>
                        <a:pt x="0" y="106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6C57C64-724A-43CE-8BD5-21CD30294B69}"/>
                  </a:ext>
                </a:extLst>
              </p:cNvPr>
              <p:cNvSpPr/>
              <p:nvPr/>
            </p:nvSpPr>
            <p:spPr>
              <a:xfrm>
                <a:off x="1725521" y="3071990"/>
                <a:ext cx="2466794" cy="218747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156082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경험 기반 설정 값의 한계</a:t>
                </a:r>
              </a:p>
            </p:txBody>
          </p:sp>
        </p:grpSp>
        <p:sp>
          <p:nvSpPr>
            <p:cNvPr id="17" name="Text Box 56">
              <a:extLst>
                <a:ext uri="{FF2B5EF4-FFF2-40B4-BE49-F238E27FC236}">
                  <a16:creationId xmlns:a16="http://schemas.microsoft.com/office/drawing/2014/main" id="{ECC35798-7EFC-4915-8034-96E4C0D34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2923" y="3331512"/>
              <a:ext cx="3633331" cy="459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숙련 작업자의 경험과 직감에 의존한 설비 설정</a:t>
              </a:r>
            </a:p>
            <a:p>
              <a:pPr marL="100013" marR="0" lvl="1" indent="-100013" algn="l" defTabSz="147511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개인차가 크고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복잡한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상호관계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모두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고려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어려움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E3DE311-D2CC-4133-B2D8-468F4F6C52DE}"/>
              </a:ext>
            </a:extLst>
          </p:cNvPr>
          <p:cNvGrpSpPr/>
          <p:nvPr/>
        </p:nvGrpSpPr>
        <p:grpSpPr>
          <a:xfrm>
            <a:off x="2424068" y="2784334"/>
            <a:ext cx="3305523" cy="718312"/>
            <a:chOff x="1488456" y="3071990"/>
            <a:chExt cx="3356201" cy="72932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4166FB9-BAF8-4A15-986C-CC3EF3EBD117}"/>
                </a:ext>
              </a:extLst>
            </p:cNvPr>
            <p:cNvGrpSpPr/>
            <p:nvPr/>
          </p:nvGrpSpPr>
          <p:grpSpPr>
            <a:xfrm>
              <a:off x="1488456" y="3071990"/>
              <a:ext cx="2703859" cy="218747"/>
              <a:chOff x="1488456" y="3071990"/>
              <a:chExt cx="2703859" cy="218747"/>
            </a:xfrm>
          </p:grpSpPr>
          <p:grpSp>
            <p:nvGrpSpPr>
              <p:cNvPr id="25" name="Gruppieren 241">
                <a:extLst>
                  <a:ext uri="{FF2B5EF4-FFF2-40B4-BE49-F238E27FC236}">
                    <a16:creationId xmlns:a16="http://schemas.microsoft.com/office/drawing/2014/main" id="{5827BFAB-1A26-4CCF-83AD-82914E52264F}"/>
                  </a:ext>
                </a:extLst>
              </p:cNvPr>
              <p:cNvGrpSpPr/>
              <p:nvPr/>
            </p:nvGrpSpPr>
            <p:grpSpPr bwMode="gray">
              <a:xfrm>
                <a:off x="1488456" y="3072349"/>
                <a:ext cx="164132" cy="159114"/>
                <a:chOff x="98696" y="3961668"/>
                <a:chExt cx="510841" cy="495227"/>
              </a:xfrm>
              <a:solidFill>
                <a:srgbClr val="474747"/>
              </a:solidFill>
            </p:grpSpPr>
            <p:sp>
              <p:nvSpPr>
                <p:cNvPr id="27" name="Freeform 1091">
                  <a:extLst>
                    <a:ext uri="{FF2B5EF4-FFF2-40B4-BE49-F238E27FC236}">
                      <a16:creationId xmlns:a16="http://schemas.microsoft.com/office/drawing/2014/main" id="{ECDD6A76-B6B9-4F10-B7FC-9C853437B28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98696" y="3961668"/>
                  <a:ext cx="497458" cy="495227"/>
                </a:xfrm>
                <a:custGeom>
                  <a:avLst/>
                  <a:gdLst>
                    <a:gd name="T0" fmla="*/ 290 w 313"/>
                    <a:gd name="T1" fmla="*/ 104 h 311"/>
                    <a:gd name="T2" fmla="*/ 227 w 313"/>
                    <a:gd name="T3" fmla="*/ 278 h 311"/>
                    <a:gd name="T4" fmla="*/ 48 w 313"/>
                    <a:gd name="T5" fmla="*/ 243 h 311"/>
                    <a:gd name="T6" fmla="*/ 59 w 313"/>
                    <a:gd name="T7" fmla="*/ 54 h 311"/>
                    <a:gd name="T8" fmla="*/ 245 w 313"/>
                    <a:gd name="T9" fmla="*/ 43 h 311"/>
                    <a:gd name="T10" fmla="*/ 242 w 313"/>
                    <a:gd name="T11" fmla="*/ 46 h 311"/>
                    <a:gd name="T12" fmla="*/ 224 w 313"/>
                    <a:gd name="T13" fmla="*/ 61 h 311"/>
                    <a:gd name="T14" fmla="*/ 217 w 313"/>
                    <a:gd name="T15" fmla="*/ 61 h 311"/>
                    <a:gd name="T16" fmla="*/ 144 w 313"/>
                    <a:gd name="T17" fmla="*/ 45 h 311"/>
                    <a:gd name="T18" fmla="*/ 53 w 313"/>
                    <a:gd name="T19" fmla="*/ 119 h 311"/>
                    <a:gd name="T20" fmla="*/ 81 w 313"/>
                    <a:gd name="T21" fmla="*/ 234 h 311"/>
                    <a:gd name="T22" fmla="*/ 190 w 313"/>
                    <a:gd name="T23" fmla="*/ 260 h 311"/>
                    <a:gd name="T24" fmla="*/ 265 w 313"/>
                    <a:gd name="T25" fmla="*/ 182 h 311"/>
                    <a:gd name="T26" fmla="*/ 267 w 313"/>
                    <a:gd name="T27" fmla="*/ 137 h 311"/>
                    <a:gd name="T28" fmla="*/ 269 w 313"/>
                    <a:gd name="T29" fmla="*/ 131 h 311"/>
                    <a:gd name="T30" fmla="*/ 290 w 313"/>
                    <a:gd name="T31" fmla="*/ 104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3" h="311">
                      <a:moveTo>
                        <a:pt x="290" y="104"/>
                      </a:moveTo>
                      <a:cubicBezTo>
                        <a:pt x="313" y="163"/>
                        <a:pt x="294" y="240"/>
                        <a:pt x="227" y="278"/>
                      </a:cubicBezTo>
                      <a:cubicBezTo>
                        <a:pt x="167" y="311"/>
                        <a:pt x="92" y="298"/>
                        <a:pt x="48" y="243"/>
                      </a:cubicBezTo>
                      <a:cubicBezTo>
                        <a:pt x="0" y="184"/>
                        <a:pt x="8" y="103"/>
                        <a:pt x="59" y="54"/>
                      </a:cubicBezTo>
                      <a:cubicBezTo>
                        <a:pt x="113" y="0"/>
                        <a:pt x="194" y="2"/>
                        <a:pt x="245" y="43"/>
                      </a:cubicBezTo>
                      <a:cubicBezTo>
                        <a:pt x="244" y="44"/>
                        <a:pt x="243" y="45"/>
                        <a:pt x="242" y="46"/>
                      </a:cubicBezTo>
                      <a:cubicBezTo>
                        <a:pt x="236" y="51"/>
                        <a:pt x="230" y="56"/>
                        <a:pt x="224" y="61"/>
                      </a:cubicBezTo>
                      <a:cubicBezTo>
                        <a:pt x="221" y="63"/>
                        <a:pt x="220" y="63"/>
                        <a:pt x="217" y="61"/>
                      </a:cubicBezTo>
                      <a:cubicBezTo>
                        <a:pt x="195" y="47"/>
                        <a:pt x="170" y="41"/>
                        <a:pt x="144" y="45"/>
                      </a:cubicBezTo>
                      <a:cubicBezTo>
                        <a:pt x="99" y="51"/>
                        <a:pt x="68" y="76"/>
                        <a:pt x="53" y="119"/>
                      </a:cubicBezTo>
                      <a:cubicBezTo>
                        <a:pt x="38" y="162"/>
                        <a:pt x="48" y="202"/>
                        <a:pt x="81" y="234"/>
                      </a:cubicBezTo>
                      <a:cubicBezTo>
                        <a:pt x="112" y="264"/>
                        <a:pt x="149" y="272"/>
                        <a:pt x="190" y="260"/>
                      </a:cubicBezTo>
                      <a:cubicBezTo>
                        <a:pt x="229" y="249"/>
                        <a:pt x="254" y="221"/>
                        <a:pt x="265" y="182"/>
                      </a:cubicBezTo>
                      <a:cubicBezTo>
                        <a:pt x="269" y="167"/>
                        <a:pt x="269" y="152"/>
                        <a:pt x="267" y="137"/>
                      </a:cubicBezTo>
                      <a:cubicBezTo>
                        <a:pt x="267" y="135"/>
                        <a:pt x="268" y="132"/>
                        <a:pt x="269" y="131"/>
                      </a:cubicBezTo>
                      <a:cubicBezTo>
                        <a:pt x="275" y="122"/>
                        <a:pt x="282" y="113"/>
                        <a:pt x="290" y="104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28" name="Freeform 1092">
                  <a:extLst>
                    <a:ext uri="{FF2B5EF4-FFF2-40B4-BE49-F238E27FC236}">
                      <a16:creationId xmlns:a16="http://schemas.microsoft.com/office/drawing/2014/main" id="{4F12C3F8-91B6-4705-BDEA-409F1093CED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1386" y="3999591"/>
                  <a:ext cx="388151" cy="336843"/>
                </a:xfrm>
                <a:custGeom>
                  <a:avLst/>
                  <a:gdLst>
                    <a:gd name="T0" fmla="*/ 0 w 245"/>
                    <a:gd name="T1" fmla="*/ 106 h 211"/>
                    <a:gd name="T2" fmla="*/ 20 w 245"/>
                    <a:gd name="T3" fmla="*/ 88 h 211"/>
                    <a:gd name="T4" fmla="*/ 24 w 245"/>
                    <a:gd name="T5" fmla="*/ 88 h 211"/>
                    <a:gd name="T6" fmla="*/ 83 w 245"/>
                    <a:gd name="T7" fmla="*/ 123 h 211"/>
                    <a:gd name="T8" fmla="*/ 89 w 245"/>
                    <a:gd name="T9" fmla="*/ 128 h 211"/>
                    <a:gd name="T10" fmla="*/ 239 w 245"/>
                    <a:gd name="T11" fmla="*/ 0 h 211"/>
                    <a:gd name="T12" fmla="*/ 244 w 245"/>
                    <a:gd name="T13" fmla="*/ 13 h 211"/>
                    <a:gd name="T14" fmla="*/ 243 w 245"/>
                    <a:gd name="T15" fmla="*/ 17 h 211"/>
                    <a:gd name="T16" fmla="*/ 200 w 245"/>
                    <a:gd name="T17" fmla="*/ 60 h 211"/>
                    <a:gd name="T18" fmla="*/ 133 w 245"/>
                    <a:gd name="T19" fmla="*/ 153 h 211"/>
                    <a:gd name="T20" fmla="*/ 99 w 245"/>
                    <a:gd name="T21" fmla="*/ 211 h 211"/>
                    <a:gd name="T22" fmla="*/ 0 w 245"/>
                    <a:gd name="T23" fmla="*/ 106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5" h="211">
                      <a:moveTo>
                        <a:pt x="0" y="106"/>
                      </a:moveTo>
                      <a:cubicBezTo>
                        <a:pt x="7" y="100"/>
                        <a:pt x="13" y="94"/>
                        <a:pt x="20" y="88"/>
                      </a:cubicBezTo>
                      <a:cubicBezTo>
                        <a:pt x="21" y="88"/>
                        <a:pt x="23" y="88"/>
                        <a:pt x="24" y="88"/>
                      </a:cubicBezTo>
                      <a:cubicBezTo>
                        <a:pt x="45" y="98"/>
                        <a:pt x="65" y="110"/>
                        <a:pt x="83" y="123"/>
                      </a:cubicBezTo>
                      <a:cubicBezTo>
                        <a:pt x="85" y="125"/>
                        <a:pt x="87" y="126"/>
                        <a:pt x="89" y="128"/>
                      </a:cubicBezTo>
                      <a:cubicBezTo>
                        <a:pt x="132" y="77"/>
                        <a:pt x="181" y="33"/>
                        <a:pt x="239" y="0"/>
                      </a:cubicBezTo>
                      <a:cubicBezTo>
                        <a:pt x="240" y="4"/>
                        <a:pt x="243" y="9"/>
                        <a:pt x="244" y="13"/>
                      </a:cubicBezTo>
                      <a:cubicBezTo>
                        <a:pt x="245" y="14"/>
                        <a:pt x="244" y="16"/>
                        <a:pt x="243" y="17"/>
                      </a:cubicBezTo>
                      <a:cubicBezTo>
                        <a:pt x="228" y="32"/>
                        <a:pt x="214" y="45"/>
                        <a:pt x="200" y="60"/>
                      </a:cubicBezTo>
                      <a:cubicBezTo>
                        <a:pt x="174" y="89"/>
                        <a:pt x="153" y="120"/>
                        <a:pt x="133" y="153"/>
                      </a:cubicBezTo>
                      <a:cubicBezTo>
                        <a:pt x="122" y="172"/>
                        <a:pt x="110" y="191"/>
                        <a:pt x="99" y="211"/>
                      </a:cubicBezTo>
                      <a:cubicBezTo>
                        <a:pt x="68" y="174"/>
                        <a:pt x="36" y="139"/>
                        <a:pt x="0" y="106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E1E89ED-26A4-4A1E-82CE-815BBFA8C50E}"/>
                  </a:ext>
                </a:extLst>
              </p:cNvPr>
              <p:cNvSpPr/>
              <p:nvPr/>
            </p:nvSpPr>
            <p:spPr>
              <a:xfrm>
                <a:off x="1725521" y="3071990"/>
                <a:ext cx="2466794" cy="218747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156082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정적 공정 </a:t>
                </a:r>
                <a:r>
                  <a:rPr kumimoji="0" lang="ko-KR" altLang="en-US" sz="1400" b="1" i="0" u="none" strike="noStrike" kern="1200" cap="none" spc="0" normalizeH="0" baseline="0" noProof="0" dirty="0" err="1">
                    <a:ln>
                      <a:solidFill>
                        <a:srgbClr val="156082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파라미터의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156082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 문제</a:t>
                </a:r>
              </a:p>
            </p:txBody>
          </p:sp>
        </p:grpSp>
        <p:sp>
          <p:nvSpPr>
            <p:cNvPr id="24" name="Text Box 56">
              <a:extLst>
                <a:ext uri="{FF2B5EF4-FFF2-40B4-BE49-F238E27FC236}">
                  <a16:creationId xmlns:a16="http://schemas.microsoft.com/office/drawing/2014/main" id="{36EAF368-3E10-4D1D-9F22-2210EDAA2E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2924" y="3341345"/>
              <a:ext cx="3311733" cy="459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원자재 품질 변동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, 환경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조건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변화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설비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노화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등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동적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요인들을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실시간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반영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이 불가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527A531-D3D6-4348-AC49-C5FFD249C6F6}"/>
              </a:ext>
            </a:extLst>
          </p:cNvPr>
          <p:cNvGrpSpPr/>
          <p:nvPr/>
        </p:nvGrpSpPr>
        <p:grpSpPr>
          <a:xfrm>
            <a:off x="6204469" y="1527152"/>
            <a:ext cx="1422015" cy="2088911"/>
            <a:chOff x="-83851" y="3097369"/>
            <a:chExt cx="1034311" cy="2120937"/>
          </a:xfrm>
        </p:grpSpPr>
        <p:sp>
          <p:nvSpPr>
            <p:cNvPr id="30" name="사각형: 둥근 모서리 54">
              <a:extLst>
                <a:ext uri="{FF2B5EF4-FFF2-40B4-BE49-F238E27FC236}">
                  <a16:creationId xmlns:a16="http://schemas.microsoft.com/office/drawing/2014/main" id="{F17EBAE2-4CF9-48E5-9D34-EEEBC87969CE}"/>
                </a:ext>
              </a:extLst>
            </p:cNvPr>
            <p:cNvSpPr/>
            <p:nvPr/>
          </p:nvSpPr>
          <p:spPr>
            <a:xfrm>
              <a:off x="-83850" y="3097369"/>
              <a:ext cx="1034310" cy="21209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8C8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불량률과</a:t>
              </a:r>
              <a:r>
                <a:rPr kumimoji="0" lang="en-US" altLang="ko-KR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생산성</a:t>
              </a:r>
              <a:endParaRPr kumimoji="0" lang="en-US" altLang="ko-KR" sz="1400" b="0" i="0" u="none" strike="noStrike" kern="1200" cap="none" spc="-2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간의</a:t>
              </a:r>
              <a:endParaRPr kumimoji="0" lang="en-US" altLang="ko-KR" sz="1400" b="0" i="0" u="none" strike="noStrike" kern="1200" cap="none" spc="-2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트레이드</a:t>
              </a:r>
              <a:r>
                <a:rPr kumimoji="0" lang="en-US" altLang="ko-KR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-2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오프</a:t>
              </a:r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04CAEA28-B32B-45B3-96B3-28C57ED86CB4}"/>
                </a:ext>
              </a:extLst>
            </p:cNvPr>
            <p:cNvSpPr/>
            <p:nvPr/>
          </p:nvSpPr>
          <p:spPr>
            <a:xfrm rot="10800000">
              <a:off x="-83851" y="3097369"/>
              <a:ext cx="127886" cy="133065"/>
            </a:xfrm>
            <a:prstGeom prst="triangle">
              <a:avLst>
                <a:gd name="adj" fmla="val 100000"/>
              </a:avLst>
            </a:prstGeom>
            <a:solidFill>
              <a:srgbClr val="C8C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28E56F5-B470-471B-8455-3D4296037930}"/>
              </a:ext>
            </a:extLst>
          </p:cNvPr>
          <p:cNvGrpSpPr/>
          <p:nvPr/>
        </p:nvGrpSpPr>
        <p:grpSpPr>
          <a:xfrm>
            <a:off x="7837333" y="1767281"/>
            <a:ext cx="3262488" cy="697742"/>
            <a:chOff x="1488456" y="3071990"/>
            <a:chExt cx="3312507" cy="70843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941E6F89-E9FC-43B5-B1B7-C04F770EFC7A}"/>
                </a:ext>
              </a:extLst>
            </p:cNvPr>
            <p:cNvGrpSpPr/>
            <p:nvPr/>
          </p:nvGrpSpPr>
          <p:grpSpPr>
            <a:xfrm>
              <a:off x="1488456" y="3071990"/>
              <a:ext cx="2703859" cy="218747"/>
              <a:chOff x="1488456" y="3071990"/>
              <a:chExt cx="2703859" cy="218747"/>
            </a:xfrm>
          </p:grpSpPr>
          <p:grpSp>
            <p:nvGrpSpPr>
              <p:cNvPr id="35" name="Gruppieren 241">
                <a:extLst>
                  <a:ext uri="{FF2B5EF4-FFF2-40B4-BE49-F238E27FC236}">
                    <a16:creationId xmlns:a16="http://schemas.microsoft.com/office/drawing/2014/main" id="{371D9012-70D2-4FA7-A740-3F63F068C6FF}"/>
                  </a:ext>
                </a:extLst>
              </p:cNvPr>
              <p:cNvGrpSpPr/>
              <p:nvPr/>
            </p:nvGrpSpPr>
            <p:grpSpPr bwMode="gray">
              <a:xfrm>
                <a:off x="1488456" y="3072349"/>
                <a:ext cx="164132" cy="159114"/>
                <a:chOff x="98696" y="3961668"/>
                <a:chExt cx="510841" cy="495227"/>
              </a:xfrm>
              <a:solidFill>
                <a:srgbClr val="474747"/>
              </a:solidFill>
            </p:grpSpPr>
            <p:sp>
              <p:nvSpPr>
                <p:cNvPr id="37" name="Freeform 1091">
                  <a:extLst>
                    <a:ext uri="{FF2B5EF4-FFF2-40B4-BE49-F238E27FC236}">
                      <a16:creationId xmlns:a16="http://schemas.microsoft.com/office/drawing/2014/main" id="{302A5E2C-925D-4EC8-B987-1A778FEC296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98696" y="3961668"/>
                  <a:ext cx="497458" cy="495227"/>
                </a:xfrm>
                <a:custGeom>
                  <a:avLst/>
                  <a:gdLst>
                    <a:gd name="T0" fmla="*/ 290 w 313"/>
                    <a:gd name="T1" fmla="*/ 104 h 311"/>
                    <a:gd name="T2" fmla="*/ 227 w 313"/>
                    <a:gd name="T3" fmla="*/ 278 h 311"/>
                    <a:gd name="T4" fmla="*/ 48 w 313"/>
                    <a:gd name="T5" fmla="*/ 243 h 311"/>
                    <a:gd name="T6" fmla="*/ 59 w 313"/>
                    <a:gd name="T7" fmla="*/ 54 h 311"/>
                    <a:gd name="T8" fmla="*/ 245 w 313"/>
                    <a:gd name="T9" fmla="*/ 43 h 311"/>
                    <a:gd name="T10" fmla="*/ 242 w 313"/>
                    <a:gd name="T11" fmla="*/ 46 h 311"/>
                    <a:gd name="T12" fmla="*/ 224 w 313"/>
                    <a:gd name="T13" fmla="*/ 61 h 311"/>
                    <a:gd name="T14" fmla="*/ 217 w 313"/>
                    <a:gd name="T15" fmla="*/ 61 h 311"/>
                    <a:gd name="T16" fmla="*/ 144 w 313"/>
                    <a:gd name="T17" fmla="*/ 45 h 311"/>
                    <a:gd name="T18" fmla="*/ 53 w 313"/>
                    <a:gd name="T19" fmla="*/ 119 h 311"/>
                    <a:gd name="T20" fmla="*/ 81 w 313"/>
                    <a:gd name="T21" fmla="*/ 234 h 311"/>
                    <a:gd name="T22" fmla="*/ 190 w 313"/>
                    <a:gd name="T23" fmla="*/ 260 h 311"/>
                    <a:gd name="T24" fmla="*/ 265 w 313"/>
                    <a:gd name="T25" fmla="*/ 182 h 311"/>
                    <a:gd name="T26" fmla="*/ 267 w 313"/>
                    <a:gd name="T27" fmla="*/ 137 h 311"/>
                    <a:gd name="T28" fmla="*/ 269 w 313"/>
                    <a:gd name="T29" fmla="*/ 131 h 311"/>
                    <a:gd name="T30" fmla="*/ 290 w 313"/>
                    <a:gd name="T31" fmla="*/ 104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3" h="311">
                      <a:moveTo>
                        <a:pt x="290" y="104"/>
                      </a:moveTo>
                      <a:cubicBezTo>
                        <a:pt x="313" y="163"/>
                        <a:pt x="294" y="240"/>
                        <a:pt x="227" y="278"/>
                      </a:cubicBezTo>
                      <a:cubicBezTo>
                        <a:pt x="167" y="311"/>
                        <a:pt x="92" y="298"/>
                        <a:pt x="48" y="243"/>
                      </a:cubicBezTo>
                      <a:cubicBezTo>
                        <a:pt x="0" y="184"/>
                        <a:pt x="8" y="103"/>
                        <a:pt x="59" y="54"/>
                      </a:cubicBezTo>
                      <a:cubicBezTo>
                        <a:pt x="113" y="0"/>
                        <a:pt x="194" y="2"/>
                        <a:pt x="245" y="43"/>
                      </a:cubicBezTo>
                      <a:cubicBezTo>
                        <a:pt x="244" y="44"/>
                        <a:pt x="243" y="45"/>
                        <a:pt x="242" y="46"/>
                      </a:cubicBezTo>
                      <a:cubicBezTo>
                        <a:pt x="236" y="51"/>
                        <a:pt x="230" y="56"/>
                        <a:pt x="224" y="61"/>
                      </a:cubicBezTo>
                      <a:cubicBezTo>
                        <a:pt x="221" y="63"/>
                        <a:pt x="220" y="63"/>
                        <a:pt x="217" y="61"/>
                      </a:cubicBezTo>
                      <a:cubicBezTo>
                        <a:pt x="195" y="47"/>
                        <a:pt x="170" y="41"/>
                        <a:pt x="144" y="45"/>
                      </a:cubicBezTo>
                      <a:cubicBezTo>
                        <a:pt x="99" y="51"/>
                        <a:pt x="68" y="76"/>
                        <a:pt x="53" y="119"/>
                      </a:cubicBezTo>
                      <a:cubicBezTo>
                        <a:pt x="38" y="162"/>
                        <a:pt x="48" y="202"/>
                        <a:pt x="81" y="234"/>
                      </a:cubicBezTo>
                      <a:cubicBezTo>
                        <a:pt x="112" y="264"/>
                        <a:pt x="149" y="272"/>
                        <a:pt x="190" y="260"/>
                      </a:cubicBezTo>
                      <a:cubicBezTo>
                        <a:pt x="229" y="249"/>
                        <a:pt x="254" y="221"/>
                        <a:pt x="265" y="182"/>
                      </a:cubicBezTo>
                      <a:cubicBezTo>
                        <a:pt x="269" y="167"/>
                        <a:pt x="269" y="152"/>
                        <a:pt x="267" y="137"/>
                      </a:cubicBezTo>
                      <a:cubicBezTo>
                        <a:pt x="267" y="135"/>
                        <a:pt x="268" y="132"/>
                        <a:pt x="269" y="131"/>
                      </a:cubicBezTo>
                      <a:cubicBezTo>
                        <a:pt x="275" y="122"/>
                        <a:pt x="282" y="113"/>
                        <a:pt x="290" y="104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38" name="Freeform 1092">
                  <a:extLst>
                    <a:ext uri="{FF2B5EF4-FFF2-40B4-BE49-F238E27FC236}">
                      <a16:creationId xmlns:a16="http://schemas.microsoft.com/office/drawing/2014/main" id="{A05497B7-7F40-4F4C-9CAA-F280FD7E5E5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1386" y="3999591"/>
                  <a:ext cx="388151" cy="336843"/>
                </a:xfrm>
                <a:custGeom>
                  <a:avLst/>
                  <a:gdLst>
                    <a:gd name="T0" fmla="*/ 0 w 245"/>
                    <a:gd name="T1" fmla="*/ 106 h 211"/>
                    <a:gd name="T2" fmla="*/ 20 w 245"/>
                    <a:gd name="T3" fmla="*/ 88 h 211"/>
                    <a:gd name="T4" fmla="*/ 24 w 245"/>
                    <a:gd name="T5" fmla="*/ 88 h 211"/>
                    <a:gd name="T6" fmla="*/ 83 w 245"/>
                    <a:gd name="T7" fmla="*/ 123 h 211"/>
                    <a:gd name="T8" fmla="*/ 89 w 245"/>
                    <a:gd name="T9" fmla="*/ 128 h 211"/>
                    <a:gd name="T10" fmla="*/ 239 w 245"/>
                    <a:gd name="T11" fmla="*/ 0 h 211"/>
                    <a:gd name="T12" fmla="*/ 244 w 245"/>
                    <a:gd name="T13" fmla="*/ 13 h 211"/>
                    <a:gd name="T14" fmla="*/ 243 w 245"/>
                    <a:gd name="T15" fmla="*/ 17 h 211"/>
                    <a:gd name="T16" fmla="*/ 200 w 245"/>
                    <a:gd name="T17" fmla="*/ 60 h 211"/>
                    <a:gd name="T18" fmla="*/ 133 w 245"/>
                    <a:gd name="T19" fmla="*/ 153 h 211"/>
                    <a:gd name="T20" fmla="*/ 99 w 245"/>
                    <a:gd name="T21" fmla="*/ 211 h 211"/>
                    <a:gd name="T22" fmla="*/ 0 w 245"/>
                    <a:gd name="T23" fmla="*/ 106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5" h="211">
                      <a:moveTo>
                        <a:pt x="0" y="106"/>
                      </a:moveTo>
                      <a:cubicBezTo>
                        <a:pt x="7" y="100"/>
                        <a:pt x="13" y="94"/>
                        <a:pt x="20" y="88"/>
                      </a:cubicBezTo>
                      <a:cubicBezTo>
                        <a:pt x="21" y="88"/>
                        <a:pt x="23" y="88"/>
                        <a:pt x="24" y="88"/>
                      </a:cubicBezTo>
                      <a:cubicBezTo>
                        <a:pt x="45" y="98"/>
                        <a:pt x="65" y="110"/>
                        <a:pt x="83" y="123"/>
                      </a:cubicBezTo>
                      <a:cubicBezTo>
                        <a:pt x="85" y="125"/>
                        <a:pt x="87" y="126"/>
                        <a:pt x="89" y="128"/>
                      </a:cubicBezTo>
                      <a:cubicBezTo>
                        <a:pt x="132" y="77"/>
                        <a:pt x="181" y="33"/>
                        <a:pt x="239" y="0"/>
                      </a:cubicBezTo>
                      <a:cubicBezTo>
                        <a:pt x="240" y="4"/>
                        <a:pt x="243" y="9"/>
                        <a:pt x="244" y="13"/>
                      </a:cubicBezTo>
                      <a:cubicBezTo>
                        <a:pt x="245" y="14"/>
                        <a:pt x="244" y="16"/>
                        <a:pt x="243" y="17"/>
                      </a:cubicBezTo>
                      <a:cubicBezTo>
                        <a:pt x="228" y="32"/>
                        <a:pt x="214" y="45"/>
                        <a:pt x="200" y="60"/>
                      </a:cubicBezTo>
                      <a:cubicBezTo>
                        <a:pt x="174" y="89"/>
                        <a:pt x="153" y="120"/>
                        <a:pt x="133" y="153"/>
                      </a:cubicBezTo>
                      <a:cubicBezTo>
                        <a:pt x="122" y="172"/>
                        <a:pt x="110" y="191"/>
                        <a:pt x="99" y="211"/>
                      </a:cubicBezTo>
                      <a:cubicBezTo>
                        <a:pt x="68" y="174"/>
                        <a:pt x="36" y="139"/>
                        <a:pt x="0" y="106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05ACEBDC-5E15-4CA3-AB74-13A80F661A4C}"/>
                  </a:ext>
                </a:extLst>
              </p:cNvPr>
              <p:cNvSpPr/>
              <p:nvPr/>
            </p:nvSpPr>
            <p:spPr>
              <a:xfrm>
                <a:off x="1725521" y="3071990"/>
                <a:ext cx="2466794" cy="218747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156082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보수적 운영의 비효율성</a:t>
                </a:r>
              </a:p>
            </p:txBody>
          </p:sp>
        </p:grpSp>
        <p:sp>
          <p:nvSpPr>
            <p:cNvPr id="34" name="Text Box 56">
              <a:extLst>
                <a:ext uri="{FF2B5EF4-FFF2-40B4-BE49-F238E27FC236}">
                  <a16:creationId xmlns:a16="http://schemas.microsoft.com/office/drawing/2014/main" id="{859312D3-8AA6-41B6-BD95-AA7B0EB403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2924" y="3320459"/>
              <a:ext cx="3268039" cy="459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불량을 우려한 보수적 공정 운영은 안정적이지만 생산속도↓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원료소비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↑  에너지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효율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↓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원인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478A00-E630-4112-93F8-58001F44EA6D}"/>
              </a:ext>
            </a:extLst>
          </p:cNvPr>
          <p:cNvGrpSpPr/>
          <p:nvPr/>
        </p:nvGrpSpPr>
        <p:grpSpPr>
          <a:xfrm>
            <a:off x="7837333" y="2753609"/>
            <a:ext cx="3069944" cy="675813"/>
            <a:chOff x="1488456" y="3071990"/>
            <a:chExt cx="3117011" cy="68617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EFEC346-1DC3-4ED0-B6DC-343401F53FCF}"/>
                </a:ext>
              </a:extLst>
            </p:cNvPr>
            <p:cNvGrpSpPr/>
            <p:nvPr/>
          </p:nvGrpSpPr>
          <p:grpSpPr>
            <a:xfrm>
              <a:off x="1488456" y="3071990"/>
              <a:ext cx="2703859" cy="218747"/>
              <a:chOff x="1488456" y="3071990"/>
              <a:chExt cx="2703859" cy="218747"/>
            </a:xfrm>
          </p:grpSpPr>
          <p:grpSp>
            <p:nvGrpSpPr>
              <p:cNvPr id="42" name="Gruppieren 241">
                <a:extLst>
                  <a:ext uri="{FF2B5EF4-FFF2-40B4-BE49-F238E27FC236}">
                    <a16:creationId xmlns:a16="http://schemas.microsoft.com/office/drawing/2014/main" id="{866FA2FC-4456-439F-846F-00DD1477613B}"/>
                  </a:ext>
                </a:extLst>
              </p:cNvPr>
              <p:cNvGrpSpPr/>
              <p:nvPr/>
            </p:nvGrpSpPr>
            <p:grpSpPr bwMode="gray">
              <a:xfrm>
                <a:off x="1488456" y="3072349"/>
                <a:ext cx="164132" cy="159114"/>
                <a:chOff x="98696" y="3961668"/>
                <a:chExt cx="510841" cy="495227"/>
              </a:xfrm>
              <a:solidFill>
                <a:srgbClr val="474747"/>
              </a:solidFill>
            </p:grpSpPr>
            <p:sp>
              <p:nvSpPr>
                <p:cNvPr id="44" name="Freeform 1091">
                  <a:extLst>
                    <a:ext uri="{FF2B5EF4-FFF2-40B4-BE49-F238E27FC236}">
                      <a16:creationId xmlns:a16="http://schemas.microsoft.com/office/drawing/2014/main" id="{62BC4C27-EEAA-4DD2-8045-36B35DA4653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98696" y="3961668"/>
                  <a:ext cx="497458" cy="495227"/>
                </a:xfrm>
                <a:custGeom>
                  <a:avLst/>
                  <a:gdLst>
                    <a:gd name="T0" fmla="*/ 290 w 313"/>
                    <a:gd name="T1" fmla="*/ 104 h 311"/>
                    <a:gd name="T2" fmla="*/ 227 w 313"/>
                    <a:gd name="T3" fmla="*/ 278 h 311"/>
                    <a:gd name="T4" fmla="*/ 48 w 313"/>
                    <a:gd name="T5" fmla="*/ 243 h 311"/>
                    <a:gd name="T6" fmla="*/ 59 w 313"/>
                    <a:gd name="T7" fmla="*/ 54 h 311"/>
                    <a:gd name="T8" fmla="*/ 245 w 313"/>
                    <a:gd name="T9" fmla="*/ 43 h 311"/>
                    <a:gd name="T10" fmla="*/ 242 w 313"/>
                    <a:gd name="T11" fmla="*/ 46 h 311"/>
                    <a:gd name="T12" fmla="*/ 224 w 313"/>
                    <a:gd name="T13" fmla="*/ 61 h 311"/>
                    <a:gd name="T14" fmla="*/ 217 w 313"/>
                    <a:gd name="T15" fmla="*/ 61 h 311"/>
                    <a:gd name="T16" fmla="*/ 144 w 313"/>
                    <a:gd name="T17" fmla="*/ 45 h 311"/>
                    <a:gd name="T18" fmla="*/ 53 w 313"/>
                    <a:gd name="T19" fmla="*/ 119 h 311"/>
                    <a:gd name="T20" fmla="*/ 81 w 313"/>
                    <a:gd name="T21" fmla="*/ 234 h 311"/>
                    <a:gd name="T22" fmla="*/ 190 w 313"/>
                    <a:gd name="T23" fmla="*/ 260 h 311"/>
                    <a:gd name="T24" fmla="*/ 265 w 313"/>
                    <a:gd name="T25" fmla="*/ 182 h 311"/>
                    <a:gd name="T26" fmla="*/ 267 w 313"/>
                    <a:gd name="T27" fmla="*/ 137 h 311"/>
                    <a:gd name="T28" fmla="*/ 269 w 313"/>
                    <a:gd name="T29" fmla="*/ 131 h 311"/>
                    <a:gd name="T30" fmla="*/ 290 w 313"/>
                    <a:gd name="T31" fmla="*/ 104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13" h="311">
                      <a:moveTo>
                        <a:pt x="290" y="104"/>
                      </a:moveTo>
                      <a:cubicBezTo>
                        <a:pt x="313" y="163"/>
                        <a:pt x="294" y="240"/>
                        <a:pt x="227" y="278"/>
                      </a:cubicBezTo>
                      <a:cubicBezTo>
                        <a:pt x="167" y="311"/>
                        <a:pt x="92" y="298"/>
                        <a:pt x="48" y="243"/>
                      </a:cubicBezTo>
                      <a:cubicBezTo>
                        <a:pt x="0" y="184"/>
                        <a:pt x="8" y="103"/>
                        <a:pt x="59" y="54"/>
                      </a:cubicBezTo>
                      <a:cubicBezTo>
                        <a:pt x="113" y="0"/>
                        <a:pt x="194" y="2"/>
                        <a:pt x="245" y="43"/>
                      </a:cubicBezTo>
                      <a:cubicBezTo>
                        <a:pt x="244" y="44"/>
                        <a:pt x="243" y="45"/>
                        <a:pt x="242" y="46"/>
                      </a:cubicBezTo>
                      <a:cubicBezTo>
                        <a:pt x="236" y="51"/>
                        <a:pt x="230" y="56"/>
                        <a:pt x="224" y="61"/>
                      </a:cubicBezTo>
                      <a:cubicBezTo>
                        <a:pt x="221" y="63"/>
                        <a:pt x="220" y="63"/>
                        <a:pt x="217" y="61"/>
                      </a:cubicBezTo>
                      <a:cubicBezTo>
                        <a:pt x="195" y="47"/>
                        <a:pt x="170" y="41"/>
                        <a:pt x="144" y="45"/>
                      </a:cubicBezTo>
                      <a:cubicBezTo>
                        <a:pt x="99" y="51"/>
                        <a:pt x="68" y="76"/>
                        <a:pt x="53" y="119"/>
                      </a:cubicBezTo>
                      <a:cubicBezTo>
                        <a:pt x="38" y="162"/>
                        <a:pt x="48" y="202"/>
                        <a:pt x="81" y="234"/>
                      </a:cubicBezTo>
                      <a:cubicBezTo>
                        <a:pt x="112" y="264"/>
                        <a:pt x="149" y="272"/>
                        <a:pt x="190" y="260"/>
                      </a:cubicBezTo>
                      <a:cubicBezTo>
                        <a:pt x="229" y="249"/>
                        <a:pt x="254" y="221"/>
                        <a:pt x="265" y="182"/>
                      </a:cubicBezTo>
                      <a:cubicBezTo>
                        <a:pt x="269" y="167"/>
                        <a:pt x="269" y="152"/>
                        <a:pt x="267" y="137"/>
                      </a:cubicBezTo>
                      <a:cubicBezTo>
                        <a:pt x="267" y="135"/>
                        <a:pt x="268" y="132"/>
                        <a:pt x="269" y="131"/>
                      </a:cubicBezTo>
                      <a:cubicBezTo>
                        <a:pt x="275" y="122"/>
                        <a:pt x="282" y="113"/>
                        <a:pt x="290" y="104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45" name="Freeform 1092">
                  <a:extLst>
                    <a:ext uri="{FF2B5EF4-FFF2-40B4-BE49-F238E27FC236}">
                      <a16:creationId xmlns:a16="http://schemas.microsoft.com/office/drawing/2014/main" id="{AFCC47A3-A17F-4660-B3FA-14BB011F98F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21386" y="3999591"/>
                  <a:ext cx="388151" cy="336843"/>
                </a:xfrm>
                <a:custGeom>
                  <a:avLst/>
                  <a:gdLst>
                    <a:gd name="T0" fmla="*/ 0 w 245"/>
                    <a:gd name="T1" fmla="*/ 106 h 211"/>
                    <a:gd name="T2" fmla="*/ 20 w 245"/>
                    <a:gd name="T3" fmla="*/ 88 h 211"/>
                    <a:gd name="T4" fmla="*/ 24 w 245"/>
                    <a:gd name="T5" fmla="*/ 88 h 211"/>
                    <a:gd name="T6" fmla="*/ 83 w 245"/>
                    <a:gd name="T7" fmla="*/ 123 h 211"/>
                    <a:gd name="T8" fmla="*/ 89 w 245"/>
                    <a:gd name="T9" fmla="*/ 128 h 211"/>
                    <a:gd name="T10" fmla="*/ 239 w 245"/>
                    <a:gd name="T11" fmla="*/ 0 h 211"/>
                    <a:gd name="T12" fmla="*/ 244 w 245"/>
                    <a:gd name="T13" fmla="*/ 13 h 211"/>
                    <a:gd name="T14" fmla="*/ 243 w 245"/>
                    <a:gd name="T15" fmla="*/ 17 h 211"/>
                    <a:gd name="T16" fmla="*/ 200 w 245"/>
                    <a:gd name="T17" fmla="*/ 60 h 211"/>
                    <a:gd name="T18" fmla="*/ 133 w 245"/>
                    <a:gd name="T19" fmla="*/ 153 h 211"/>
                    <a:gd name="T20" fmla="*/ 99 w 245"/>
                    <a:gd name="T21" fmla="*/ 211 h 211"/>
                    <a:gd name="T22" fmla="*/ 0 w 245"/>
                    <a:gd name="T23" fmla="*/ 106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5" h="211">
                      <a:moveTo>
                        <a:pt x="0" y="106"/>
                      </a:moveTo>
                      <a:cubicBezTo>
                        <a:pt x="7" y="100"/>
                        <a:pt x="13" y="94"/>
                        <a:pt x="20" y="88"/>
                      </a:cubicBezTo>
                      <a:cubicBezTo>
                        <a:pt x="21" y="88"/>
                        <a:pt x="23" y="88"/>
                        <a:pt x="24" y="88"/>
                      </a:cubicBezTo>
                      <a:cubicBezTo>
                        <a:pt x="45" y="98"/>
                        <a:pt x="65" y="110"/>
                        <a:pt x="83" y="123"/>
                      </a:cubicBezTo>
                      <a:cubicBezTo>
                        <a:pt x="85" y="125"/>
                        <a:pt x="87" y="126"/>
                        <a:pt x="89" y="128"/>
                      </a:cubicBezTo>
                      <a:cubicBezTo>
                        <a:pt x="132" y="77"/>
                        <a:pt x="181" y="33"/>
                        <a:pt x="239" y="0"/>
                      </a:cubicBezTo>
                      <a:cubicBezTo>
                        <a:pt x="240" y="4"/>
                        <a:pt x="243" y="9"/>
                        <a:pt x="244" y="13"/>
                      </a:cubicBezTo>
                      <a:cubicBezTo>
                        <a:pt x="245" y="14"/>
                        <a:pt x="244" y="16"/>
                        <a:pt x="243" y="17"/>
                      </a:cubicBezTo>
                      <a:cubicBezTo>
                        <a:pt x="228" y="32"/>
                        <a:pt x="214" y="45"/>
                        <a:pt x="200" y="60"/>
                      </a:cubicBezTo>
                      <a:cubicBezTo>
                        <a:pt x="174" y="89"/>
                        <a:pt x="153" y="120"/>
                        <a:pt x="133" y="153"/>
                      </a:cubicBezTo>
                      <a:cubicBezTo>
                        <a:pt x="122" y="172"/>
                        <a:pt x="110" y="191"/>
                        <a:pt x="99" y="211"/>
                      </a:cubicBezTo>
                      <a:cubicBezTo>
                        <a:pt x="68" y="174"/>
                        <a:pt x="36" y="139"/>
                        <a:pt x="0" y="106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7D993DE-AE67-444D-92F0-B9C16E49E025}"/>
                  </a:ext>
                </a:extLst>
              </p:cNvPr>
              <p:cNvSpPr/>
              <p:nvPr/>
            </p:nvSpPr>
            <p:spPr>
              <a:xfrm>
                <a:off x="1725521" y="3071990"/>
                <a:ext cx="2466794" cy="218747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156082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공격적 운영의 위험성</a:t>
                </a:r>
              </a:p>
            </p:txBody>
          </p:sp>
        </p:grpSp>
        <p:sp>
          <p:nvSpPr>
            <p:cNvPr id="41" name="Text Box 56">
              <a:extLst>
                <a:ext uri="{FF2B5EF4-FFF2-40B4-BE49-F238E27FC236}">
                  <a16:creationId xmlns:a16="http://schemas.microsoft.com/office/drawing/2014/main" id="{7D547A34-BFDF-4CAF-9423-347FF1C29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2924" y="3298194"/>
              <a:ext cx="3072543" cy="459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생산성을 우선시한 공정 조건은 불량률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↑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설비부하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↑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예상치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못한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품질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문제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발생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 ↑</a:t>
              </a:r>
              <a:endParaRPr kumimoji="0" lang="ko-KR" altLang="en-US" sz="1200" b="0" i="0" u="none" strike="noStrike" kern="1200" cap="none" spc="0" normalizeH="0" baseline="0" noProof="0" dirty="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9D1F462-76F2-46E0-920B-2C53746F8680}"/>
              </a:ext>
            </a:extLst>
          </p:cNvPr>
          <p:cNvCxnSpPr/>
          <p:nvPr/>
        </p:nvCxnSpPr>
        <p:spPr>
          <a:xfrm>
            <a:off x="2441158" y="2582924"/>
            <a:ext cx="252028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178589C-DD72-45D4-871C-D9E4147D4FB1}"/>
              </a:ext>
            </a:extLst>
          </p:cNvPr>
          <p:cNvCxnSpPr/>
          <p:nvPr/>
        </p:nvCxnSpPr>
        <p:spPr>
          <a:xfrm>
            <a:off x="7854423" y="2563628"/>
            <a:ext cx="2520280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4AF4F4-2E04-4ADD-B203-6C833B04E6C7}"/>
              </a:ext>
            </a:extLst>
          </p:cNvPr>
          <p:cNvSpPr/>
          <p:nvPr/>
        </p:nvSpPr>
        <p:spPr>
          <a:xfrm>
            <a:off x="836579" y="3616063"/>
            <a:ext cx="10354430" cy="134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2A5DDF-8EC5-4DBA-9CB9-433D8EB5876F}"/>
              </a:ext>
            </a:extLst>
          </p:cNvPr>
          <p:cNvSpPr/>
          <p:nvPr/>
        </p:nvSpPr>
        <p:spPr>
          <a:xfrm>
            <a:off x="3159542" y="4433880"/>
            <a:ext cx="5983315" cy="81253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제조 시 품질과 성과에 직결되는</a:t>
            </a:r>
            <a:r>
              <a:rPr kumimoji="0" lang="ko-KR" altLang="en-US" sz="1600" b="1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불량률 감소를 위한 </a:t>
            </a:r>
            <a:r>
              <a:rPr kumimoji="0" lang="ko-KR" altLang="en-US" sz="1600" b="1" i="0" u="none" strike="noStrike" kern="1200" cap="none" spc="-3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공정최적화</a:t>
            </a:r>
            <a:r>
              <a:rPr kumimoji="0" lang="ko-KR" altLang="en-US" sz="1600" b="1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사례</a:t>
            </a:r>
            <a:r>
              <a:rPr kumimoji="0" lang="ko-KR" altLang="en-US" sz="1600" b="0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는</a:t>
            </a:r>
            <a:br>
              <a:rPr kumimoji="0" lang="en-US" altLang="ko-KR" sz="1600" b="0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kumimoji="0" lang="ko-KR" altLang="en-US" sz="1600" b="1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제조 도메인의 다방면에서 </a:t>
            </a:r>
            <a:r>
              <a:rPr kumimoji="0" lang="en-US" altLang="ko-KR" sz="1600" b="1" i="0" u="none" strike="noStrike" kern="1200" cap="none" spc="-3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업무</a:t>
            </a:r>
            <a:r>
              <a:rPr kumimoji="0" lang="en-US" altLang="ko-KR" sz="1600" b="1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-3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활용성이</a:t>
            </a:r>
            <a:r>
              <a:rPr kumimoji="0" lang="ko-KR" altLang="en-US" sz="1600" b="1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높다</a:t>
            </a:r>
            <a:r>
              <a:rPr kumimoji="0" lang="ko-KR" altLang="en-US" sz="1600" b="0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고 판단되며</a:t>
            </a:r>
            <a:r>
              <a:rPr kumimoji="0" lang="en-US" altLang="ko-KR" sz="1600" b="0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</a:t>
            </a:r>
            <a:r>
              <a:rPr kumimoji="0" lang="ko-KR" altLang="en-US" sz="1600" b="0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br>
              <a:rPr kumimoji="0" lang="en-US" altLang="ko-KR" sz="1600" b="0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kumimoji="0" lang="ko-KR" altLang="en-US" sz="1600" b="0" i="0" u="none" strike="noStrike" kern="1200" cap="none" spc="-3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제조 데이터에 대한 이해 및 실무 적용 아이디어를 얻기에 좋음</a:t>
            </a:r>
            <a:endParaRPr kumimoji="0" lang="en-US" altLang="ko-KR" sz="1600" b="0" i="0" u="none" strike="noStrike" kern="1200" cap="none" spc="-3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0" name="자유형 49"/>
          <p:cNvSpPr/>
          <p:nvPr/>
        </p:nvSpPr>
        <p:spPr>
          <a:xfrm rot="16200000" flipV="1">
            <a:off x="5350005" y="-870852"/>
            <a:ext cx="1327580" cy="10354431"/>
          </a:xfrm>
          <a:custGeom>
            <a:avLst/>
            <a:gdLst>
              <a:gd name="connsiteX0" fmla="*/ 3339209 w 3985993"/>
              <a:gd name="connsiteY0" fmla="*/ 4659980 h 4659980"/>
              <a:gd name="connsiteX1" fmla="*/ 3985993 w 3985993"/>
              <a:gd name="connsiteY1" fmla="*/ 4659980 h 4659980"/>
              <a:gd name="connsiteX2" fmla="*/ 3985993 w 3985993"/>
              <a:gd name="connsiteY2" fmla="*/ 0 h 4659980"/>
              <a:gd name="connsiteX3" fmla="*/ 3339209 w 3985993"/>
              <a:gd name="connsiteY3" fmla="*/ 0 h 4659980"/>
              <a:gd name="connsiteX4" fmla="*/ 2743252 w 3985993"/>
              <a:gd name="connsiteY4" fmla="*/ 395027 h 4659980"/>
              <a:gd name="connsiteX5" fmla="*/ 2742614 w 3985993"/>
              <a:gd name="connsiteY5" fmla="*/ 397082 h 4659980"/>
              <a:gd name="connsiteX6" fmla="*/ 2697355 w 3985993"/>
              <a:gd name="connsiteY6" fmla="*/ 456122 h 4659980"/>
              <a:gd name="connsiteX7" fmla="*/ 2350442 w 3985993"/>
              <a:gd name="connsiteY7" fmla="*/ 663963 h 4659980"/>
              <a:gd name="connsiteX8" fmla="*/ 2271352 w 3985993"/>
              <a:gd name="connsiteY8" fmla="*/ 672682 h 4659980"/>
              <a:gd name="connsiteX9" fmla="*/ 0 w 3985993"/>
              <a:gd name="connsiteY9" fmla="*/ 672682 h 4659980"/>
              <a:gd name="connsiteX10" fmla="*/ 0 w 3985993"/>
              <a:gd name="connsiteY10" fmla="*/ 3987298 h 4659980"/>
              <a:gd name="connsiteX11" fmla="*/ 2171142 w 3985993"/>
              <a:gd name="connsiteY11" fmla="*/ 3987298 h 4659980"/>
              <a:gd name="connsiteX12" fmla="*/ 2171142 w 3985993"/>
              <a:gd name="connsiteY12" fmla="*/ 3989999 h 4659980"/>
              <a:gd name="connsiteX13" fmla="*/ 2208291 w 3985993"/>
              <a:gd name="connsiteY13" fmla="*/ 3989999 h 4659980"/>
              <a:gd name="connsiteX14" fmla="*/ 2744614 w 3985993"/>
              <a:gd name="connsiteY14" fmla="*/ 4275160 h 4659980"/>
              <a:gd name="connsiteX15" fmla="*/ 2758857 w 3985993"/>
              <a:gd name="connsiteY15" fmla="*/ 4301400 h 4659980"/>
              <a:gd name="connsiteX16" fmla="*/ 2763035 w 3985993"/>
              <a:gd name="connsiteY16" fmla="*/ 4301400 h 4659980"/>
              <a:gd name="connsiteX17" fmla="*/ 2802885 w 3985993"/>
              <a:gd name="connsiteY17" fmla="*/ 4374819 h 4659980"/>
              <a:gd name="connsiteX18" fmla="*/ 3339209 w 3985993"/>
              <a:gd name="connsiteY18" fmla="*/ 4659980 h 465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5993" h="4659980">
                <a:moveTo>
                  <a:pt x="3339209" y="4659980"/>
                </a:moveTo>
                <a:lnTo>
                  <a:pt x="3985993" y="4659980"/>
                </a:lnTo>
                <a:lnTo>
                  <a:pt x="3985993" y="0"/>
                </a:lnTo>
                <a:lnTo>
                  <a:pt x="3339209" y="0"/>
                </a:lnTo>
                <a:cubicBezTo>
                  <a:pt x="3071302" y="0"/>
                  <a:pt x="2841439" y="162886"/>
                  <a:pt x="2743252" y="395027"/>
                </a:cubicBezTo>
                <a:lnTo>
                  <a:pt x="2742614" y="397082"/>
                </a:lnTo>
                <a:lnTo>
                  <a:pt x="2697355" y="456122"/>
                </a:lnTo>
                <a:cubicBezTo>
                  <a:pt x="2608409" y="558803"/>
                  <a:pt x="2487667" y="633188"/>
                  <a:pt x="2350442" y="663963"/>
                </a:cubicBezTo>
                <a:lnTo>
                  <a:pt x="2271352" y="672682"/>
                </a:lnTo>
                <a:lnTo>
                  <a:pt x="0" y="672682"/>
                </a:lnTo>
                <a:lnTo>
                  <a:pt x="0" y="3987298"/>
                </a:lnTo>
                <a:lnTo>
                  <a:pt x="2171142" y="3987298"/>
                </a:lnTo>
                <a:lnTo>
                  <a:pt x="2171142" y="3989999"/>
                </a:lnTo>
                <a:lnTo>
                  <a:pt x="2208291" y="3989999"/>
                </a:lnTo>
                <a:cubicBezTo>
                  <a:pt x="2431546" y="3989999"/>
                  <a:pt x="2628382" y="4103115"/>
                  <a:pt x="2744614" y="4275160"/>
                </a:cubicBezTo>
                <a:lnTo>
                  <a:pt x="2758857" y="4301400"/>
                </a:lnTo>
                <a:lnTo>
                  <a:pt x="2763035" y="4301400"/>
                </a:lnTo>
                <a:lnTo>
                  <a:pt x="2802885" y="4374819"/>
                </a:lnTo>
                <a:cubicBezTo>
                  <a:pt x="2919117" y="4546864"/>
                  <a:pt x="3115953" y="4659980"/>
                  <a:pt x="3339209" y="4659980"/>
                </a:cubicBez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76000">
                <a:schemeClr val="bg1">
                  <a:lumMod val="95000"/>
                </a:schemeClr>
              </a:gs>
              <a:gs pos="65000">
                <a:schemeClr val="bg1">
                  <a:lumMod val="75000"/>
                  <a:alpha val="79000"/>
                </a:schemeClr>
              </a:gs>
              <a:gs pos="23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5F5F5F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01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5FF33-B20A-865C-8E02-DBE6FB067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21E0E-E19F-C759-B479-2B446220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10164056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/>
                </a:solidFill>
              </a:rPr>
              <a:t>프로젝트 목적</a:t>
            </a:r>
          </a:p>
        </p:txBody>
      </p:sp>
      <p:sp>
        <p:nvSpPr>
          <p:cNvPr id="10" name="사각형: 둥근 모서리 39">
            <a:extLst>
              <a:ext uri="{FF2B5EF4-FFF2-40B4-BE49-F238E27FC236}">
                <a16:creationId xmlns:a16="http://schemas.microsoft.com/office/drawing/2014/main" id="{7B5E382F-5C11-413A-8869-858FA8C660BD}"/>
              </a:ext>
            </a:extLst>
          </p:cNvPr>
          <p:cNvSpPr/>
          <p:nvPr/>
        </p:nvSpPr>
        <p:spPr>
          <a:xfrm>
            <a:off x="1021404" y="1186774"/>
            <a:ext cx="6675914" cy="4834647"/>
          </a:xfrm>
          <a:prstGeom prst="roundRect">
            <a:avLst>
              <a:gd name="adj" fmla="val 0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-60" normalizeH="0" baseline="0" noProof="0" dirty="0">
              <a:ln>
                <a:solidFill>
                  <a:srgbClr val="D9B68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EF8FF8-B891-470D-989C-5FA098EC61AD}"/>
              </a:ext>
            </a:extLst>
          </p:cNvPr>
          <p:cNvSpPr/>
          <p:nvPr/>
        </p:nvSpPr>
        <p:spPr>
          <a:xfrm>
            <a:off x="7297321" y="1175093"/>
            <a:ext cx="57900" cy="484632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사각형: 둥근 모서리 39">
            <a:extLst>
              <a:ext uri="{FF2B5EF4-FFF2-40B4-BE49-F238E27FC236}">
                <a16:creationId xmlns:a16="http://schemas.microsoft.com/office/drawing/2014/main" id="{9C3B55BD-B016-4761-8715-BB823E8315DC}"/>
              </a:ext>
            </a:extLst>
          </p:cNvPr>
          <p:cNvSpPr/>
          <p:nvPr/>
        </p:nvSpPr>
        <p:spPr>
          <a:xfrm>
            <a:off x="7361147" y="1045885"/>
            <a:ext cx="3718628" cy="50922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C8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-60" normalizeH="0" baseline="0" noProof="0" dirty="0">
              <a:ln>
                <a:solidFill>
                  <a:srgbClr val="D9B685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829F0A-2D54-4BB0-B3E4-A4AEBEF7363E}"/>
              </a:ext>
            </a:extLst>
          </p:cNvPr>
          <p:cNvGrpSpPr/>
          <p:nvPr/>
        </p:nvGrpSpPr>
        <p:grpSpPr>
          <a:xfrm>
            <a:off x="7361146" y="1045881"/>
            <a:ext cx="3718629" cy="393810"/>
            <a:chOff x="7707086" y="2638546"/>
            <a:chExt cx="3773684" cy="399641"/>
          </a:xfrm>
        </p:grpSpPr>
        <p:sp>
          <p:nvSpPr>
            <p:cNvPr id="21" name="사각형: 둥근 모서리 54">
              <a:extLst>
                <a:ext uri="{FF2B5EF4-FFF2-40B4-BE49-F238E27FC236}">
                  <a16:creationId xmlns:a16="http://schemas.microsoft.com/office/drawing/2014/main" id="{7DB27F83-C956-4124-AE3F-69CD3378BBC3}"/>
                </a:ext>
              </a:extLst>
            </p:cNvPr>
            <p:cNvSpPr/>
            <p:nvPr/>
          </p:nvSpPr>
          <p:spPr>
            <a:xfrm>
              <a:off x="7707086" y="2638547"/>
              <a:ext cx="3773684" cy="399640"/>
            </a:xfrm>
            <a:prstGeom prst="roundRect">
              <a:avLst>
                <a:gd name="adj" fmla="val 0"/>
              </a:avLst>
            </a:prstGeom>
            <a:solidFill>
              <a:srgbClr val="F58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업무 방향성 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활용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성 </a:t>
              </a:r>
              <a:r>
                <a:rPr kumimoji="0" lang="en-US" altLang="ko-KR" sz="1600" b="1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탐색</a:t>
              </a:r>
              <a:endParaRPr kumimoji="0" lang="ko-KR" altLang="en-US" sz="1600" b="1" i="0" u="none" strike="noStrike" kern="1200" cap="none" spc="0" normalizeH="0" baseline="0" noProof="0" dirty="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DED4D5-0CDA-4FA1-9E51-183F3BFAF5FB}"/>
                </a:ext>
              </a:extLst>
            </p:cNvPr>
            <p:cNvSpPr/>
            <p:nvPr/>
          </p:nvSpPr>
          <p:spPr>
            <a:xfrm>
              <a:off x="7707086" y="2638546"/>
              <a:ext cx="83820" cy="83820"/>
            </a:xfrm>
            <a:prstGeom prst="rect">
              <a:avLst/>
            </a:prstGeom>
            <a:solidFill>
              <a:srgbClr val="E764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3F681C-FDD3-443E-886B-B25FC43E38A3}"/>
              </a:ext>
            </a:extLst>
          </p:cNvPr>
          <p:cNvGrpSpPr/>
          <p:nvPr/>
        </p:nvGrpSpPr>
        <p:grpSpPr>
          <a:xfrm>
            <a:off x="7497178" y="1766758"/>
            <a:ext cx="3518243" cy="756931"/>
            <a:chOff x="7838946" y="3018008"/>
            <a:chExt cx="3570330" cy="76813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0364BB2-8424-4B6B-9515-FCF0BDCDA2CB}"/>
                </a:ext>
              </a:extLst>
            </p:cNvPr>
            <p:cNvGrpSpPr/>
            <p:nvPr/>
          </p:nvGrpSpPr>
          <p:grpSpPr>
            <a:xfrm>
              <a:off x="7838946" y="3018008"/>
              <a:ext cx="3366978" cy="240497"/>
              <a:chOff x="7838946" y="3018008"/>
              <a:chExt cx="3366978" cy="240497"/>
            </a:xfrm>
          </p:grpSpPr>
          <p:sp>
            <p:nvSpPr>
              <p:cNvPr id="26" name="Text Box 56">
                <a:extLst>
                  <a:ext uri="{FF2B5EF4-FFF2-40B4-BE49-F238E27FC236}">
                    <a16:creationId xmlns:a16="http://schemas.microsoft.com/office/drawing/2014/main" id="{97ABA0FC-9B62-4126-B309-0EAD5CEC2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3830" y="3018008"/>
                <a:ext cx="3142094" cy="2404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lt1"/>
                    </a:solidFill>
                  </a:defRPr>
                </a:lvl1pPr>
                <a:lvl2pPr marL="92075" lvl="1" indent="-92075" defTabSz="1475110" fontAlgn="ctr"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2075" algn="l"/>
                    <a:tab pos="4981575" algn="l"/>
                  </a:tabLst>
                  <a:defRPr sz="1100">
                    <a:ln>
                      <a:solidFill>
                        <a:srgbClr val="D9B68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Light" pitchFamily="18" charset="-127"/>
                    <a:ea typeface="KoPub돋움체 Light" pitchFamily="18" charset="-127"/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1" indent="0" algn="l" defTabSz="1475110" rtl="0" eaLnBrk="1" fontAlgn="ctr" latinLnBrk="1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anose="020B0604020202020204" pitchFamily="34" charset="0"/>
                  <a:buNone/>
                  <a:tabLst>
                    <a:tab pos="92075" algn="l"/>
                    <a:tab pos="4981575" algn="l"/>
                  </a:tabLst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D9B68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실무 적용 시 예상 문제점 경험 및 사전 파악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B6A5DA9-BFD5-441F-BABF-511800879CA8}"/>
                  </a:ext>
                </a:extLst>
              </p:cNvPr>
              <p:cNvGrpSpPr/>
              <p:nvPr/>
            </p:nvGrpSpPr>
            <p:grpSpPr>
              <a:xfrm>
                <a:off x="7838946" y="3083790"/>
                <a:ext cx="168617" cy="143290"/>
                <a:chOff x="650320" y="6701781"/>
                <a:chExt cx="197443" cy="167784"/>
              </a:xfrm>
            </p:grpSpPr>
            <p:sp>
              <p:nvSpPr>
                <p:cNvPr id="28" name="Freeform 33">
                  <a:extLst>
                    <a:ext uri="{FF2B5EF4-FFF2-40B4-BE49-F238E27FC236}">
                      <a16:creationId xmlns:a16="http://schemas.microsoft.com/office/drawing/2014/main" id="{56AD4181-20F5-485E-BD0D-EE0DC12537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320" y="6701781"/>
                  <a:ext cx="169479" cy="167784"/>
                </a:xfrm>
                <a:custGeom>
                  <a:avLst/>
                  <a:gdLst>
                    <a:gd name="T0" fmla="*/ 242 w 484"/>
                    <a:gd name="T1" fmla="*/ 483 h 483"/>
                    <a:gd name="T2" fmla="*/ 484 w 484"/>
                    <a:gd name="T3" fmla="*/ 241 h 483"/>
                    <a:gd name="T4" fmla="*/ 474 w 484"/>
                    <a:gd name="T5" fmla="*/ 174 h 483"/>
                    <a:gd name="T6" fmla="*/ 428 w 484"/>
                    <a:gd name="T7" fmla="*/ 219 h 483"/>
                    <a:gd name="T8" fmla="*/ 430 w 484"/>
                    <a:gd name="T9" fmla="*/ 241 h 483"/>
                    <a:gd name="T10" fmla="*/ 242 w 484"/>
                    <a:gd name="T11" fmla="*/ 429 h 483"/>
                    <a:gd name="T12" fmla="*/ 54 w 484"/>
                    <a:gd name="T13" fmla="*/ 241 h 483"/>
                    <a:gd name="T14" fmla="*/ 242 w 484"/>
                    <a:gd name="T15" fmla="*/ 53 h 483"/>
                    <a:gd name="T16" fmla="*/ 380 w 484"/>
                    <a:gd name="T17" fmla="*/ 115 h 483"/>
                    <a:gd name="T18" fmla="*/ 419 w 484"/>
                    <a:gd name="T19" fmla="*/ 77 h 483"/>
                    <a:gd name="T20" fmla="*/ 242 w 484"/>
                    <a:gd name="T21" fmla="*/ 0 h 483"/>
                    <a:gd name="T22" fmla="*/ 0 w 484"/>
                    <a:gd name="T23" fmla="*/ 241 h 483"/>
                    <a:gd name="T24" fmla="*/ 242 w 484"/>
                    <a:gd name="T25" fmla="*/ 483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4" h="483">
                      <a:moveTo>
                        <a:pt x="242" y="483"/>
                      </a:moveTo>
                      <a:cubicBezTo>
                        <a:pt x="375" y="483"/>
                        <a:pt x="484" y="374"/>
                        <a:pt x="484" y="241"/>
                      </a:cubicBezTo>
                      <a:cubicBezTo>
                        <a:pt x="484" y="218"/>
                        <a:pt x="480" y="195"/>
                        <a:pt x="474" y="174"/>
                      </a:cubicBezTo>
                      <a:cubicBezTo>
                        <a:pt x="428" y="219"/>
                        <a:pt x="428" y="219"/>
                        <a:pt x="428" y="219"/>
                      </a:cubicBezTo>
                      <a:cubicBezTo>
                        <a:pt x="429" y="227"/>
                        <a:pt x="430" y="234"/>
                        <a:pt x="430" y="241"/>
                      </a:cubicBezTo>
                      <a:cubicBezTo>
                        <a:pt x="430" y="345"/>
                        <a:pt x="345" y="429"/>
                        <a:pt x="242" y="429"/>
                      </a:cubicBezTo>
                      <a:cubicBezTo>
                        <a:pt x="138" y="429"/>
                        <a:pt x="54" y="345"/>
                        <a:pt x="54" y="241"/>
                      </a:cubicBezTo>
                      <a:cubicBezTo>
                        <a:pt x="54" y="138"/>
                        <a:pt x="138" y="53"/>
                        <a:pt x="242" y="53"/>
                      </a:cubicBezTo>
                      <a:cubicBezTo>
                        <a:pt x="297" y="53"/>
                        <a:pt x="346" y="77"/>
                        <a:pt x="380" y="115"/>
                      </a:cubicBezTo>
                      <a:cubicBezTo>
                        <a:pt x="419" y="77"/>
                        <a:pt x="419" y="77"/>
                        <a:pt x="419" y="77"/>
                      </a:cubicBezTo>
                      <a:cubicBezTo>
                        <a:pt x="374" y="29"/>
                        <a:pt x="312" y="0"/>
                        <a:pt x="242" y="0"/>
                      </a:cubicBezTo>
                      <a:cubicBezTo>
                        <a:pt x="109" y="0"/>
                        <a:pt x="0" y="108"/>
                        <a:pt x="0" y="241"/>
                      </a:cubicBezTo>
                      <a:cubicBezTo>
                        <a:pt x="0" y="374"/>
                        <a:pt x="109" y="483"/>
                        <a:pt x="242" y="48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29" name="Freeform 34">
                  <a:extLst>
                    <a:ext uri="{FF2B5EF4-FFF2-40B4-BE49-F238E27FC236}">
                      <a16:creationId xmlns:a16="http://schemas.microsoft.com/office/drawing/2014/main" id="{AAD1035D-52D9-4382-9811-374B1B680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674" y="6703476"/>
                  <a:ext cx="166089" cy="132193"/>
                </a:xfrm>
                <a:custGeom>
                  <a:avLst/>
                  <a:gdLst>
                    <a:gd name="T0" fmla="*/ 0 w 196"/>
                    <a:gd name="T1" fmla="*/ 94 h 156"/>
                    <a:gd name="T2" fmla="*/ 22 w 196"/>
                    <a:gd name="T3" fmla="*/ 72 h 156"/>
                    <a:gd name="T4" fmla="*/ 62 w 196"/>
                    <a:gd name="T5" fmla="*/ 112 h 156"/>
                    <a:gd name="T6" fmla="*/ 174 w 196"/>
                    <a:gd name="T7" fmla="*/ 0 h 156"/>
                    <a:gd name="T8" fmla="*/ 196 w 196"/>
                    <a:gd name="T9" fmla="*/ 22 h 156"/>
                    <a:gd name="T10" fmla="*/ 62 w 196"/>
                    <a:gd name="T11" fmla="*/ 156 h 156"/>
                    <a:gd name="T12" fmla="*/ 0 w 196"/>
                    <a:gd name="T13" fmla="*/ 94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6" h="156">
                      <a:moveTo>
                        <a:pt x="0" y="94"/>
                      </a:moveTo>
                      <a:lnTo>
                        <a:pt x="22" y="72"/>
                      </a:lnTo>
                      <a:lnTo>
                        <a:pt x="62" y="112"/>
                      </a:lnTo>
                      <a:lnTo>
                        <a:pt x="174" y="0"/>
                      </a:lnTo>
                      <a:lnTo>
                        <a:pt x="196" y="22"/>
                      </a:lnTo>
                      <a:lnTo>
                        <a:pt x="62" y="156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rgbClr val="E764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25" name="Text Box 56">
              <a:extLst>
                <a:ext uri="{FF2B5EF4-FFF2-40B4-BE49-F238E27FC236}">
                  <a16:creationId xmlns:a16="http://schemas.microsoft.com/office/drawing/2014/main" id="{49D173C5-2A90-4240-9BCD-E56D7D197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3830" y="3373866"/>
              <a:ext cx="3345446" cy="412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기술적 요소 이해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: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모델 개발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데이터 전처리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모델 </a:t>
              </a:r>
              <a:b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</a:b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검증 등의 기술적 과정에서 발생할 수 있는 영역 파악</a:t>
              </a:r>
            </a:p>
          </p:txBody>
        </p:sp>
      </p:grp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B40E6D37-FF09-4187-9EE0-FD097228D3A0}"/>
              </a:ext>
            </a:extLst>
          </p:cNvPr>
          <p:cNvSpPr/>
          <p:nvPr/>
        </p:nvSpPr>
        <p:spPr>
          <a:xfrm rot="10800000">
            <a:off x="3997402" y="1512870"/>
            <a:ext cx="225142" cy="145820"/>
          </a:xfrm>
          <a:prstGeom prst="triangle">
            <a:avLst/>
          </a:prstGeom>
          <a:solidFill>
            <a:srgbClr val="5D4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875E12-1C89-4669-B428-DAC3FB07865B}"/>
              </a:ext>
            </a:extLst>
          </p:cNvPr>
          <p:cNvSpPr txBox="1"/>
          <p:nvPr/>
        </p:nvSpPr>
        <p:spPr>
          <a:xfrm>
            <a:off x="1202645" y="1311400"/>
            <a:ext cx="5834243" cy="227188"/>
          </a:xfrm>
          <a:prstGeom prst="bracketPair">
            <a:avLst>
              <a:gd name="adj" fmla="val 0"/>
            </a:avLst>
          </a:prstGeom>
          <a:solidFill>
            <a:srgbClr val="EAEAEA"/>
          </a:solidFill>
          <a:ln w="15875" cap="flat" cmpd="sng" algn="ctr">
            <a:noFill/>
            <a:prstDash val="solid"/>
          </a:ln>
          <a:effectLst>
            <a:outerShdw dist="12700" dir="5400000" algn="t" rotWithShape="0">
              <a:srgbClr val="5D4B3D"/>
            </a:outerShdw>
          </a:effectLst>
        </p:spPr>
        <p:txBody>
          <a:bodyPr lIns="0" rIns="0" rtlCol="0" anchor="ctr"/>
          <a:lstStyle>
            <a:defPPr>
              <a:defRPr lang="en-US"/>
            </a:defPPr>
            <a:lvl1pPr algn="ctr" fontAlgn="base">
              <a:spcBef>
                <a:spcPct val="50000"/>
              </a:spcBef>
              <a:spcAft>
                <a:spcPct val="0"/>
              </a:spcAft>
              <a:defRPr sz="100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1" indent="0" algn="ctr" defTabSz="1602029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>
                <a:prstClr val="black">
                  <a:lumMod val="50000"/>
                  <a:lumOff val="50000"/>
                </a:prstClr>
              </a:buClr>
              <a:buSzPct val="90000"/>
              <a:buFontTx/>
              <a:buNone/>
              <a:tabLst>
                <a:tab pos="5648325" algn="l"/>
              </a:tabLst>
              <a:defRPr/>
            </a:pPr>
            <a:r>
              <a:rPr kumimoji="1" lang="en-US" altLang="ko-KR" sz="1600" b="1" i="0" u="none" strike="noStrike" kern="1200" cap="none" spc="-60" normalizeH="0" baseline="0" noProof="0" dirty="0">
                <a:ln>
                  <a:solidFill>
                    <a:srgbClr val="8F8F92">
                      <a:alpha val="0"/>
                    </a:srgbClr>
                  </a:solidFill>
                </a:ln>
                <a:solidFill>
                  <a:srgbClr val="5D4B3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“</a:t>
            </a:r>
            <a:r>
              <a:rPr kumimoji="1" lang="ko-KR" altLang="en-US" sz="1600" b="1" i="0" u="none" strike="noStrike" kern="1200" cap="none" spc="-60" normalizeH="0" baseline="0" noProof="0" dirty="0">
                <a:ln>
                  <a:solidFill>
                    <a:srgbClr val="8F8F92">
                      <a:alpha val="0"/>
                    </a:srgbClr>
                  </a:solidFill>
                </a:ln>
                <a:solidFill>
                  <a:srgbClr val="5D4B3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열처리 </a:t>
            </a:r>
            <a:r>
              <a:rPr kumimoji="1" lang="ko-KR" altLang="en-US" sz="1600" b="1" i="0" u="none" strike="noStrike" kern="1200" cap="none" spc="-60" normalizeH="0" baseline="0" noProof="0" dirty="0" err="1">
                <a:ln>
                  <a:solidFill>
                    <a:srgbClr val="8F8F92">
                      <a:alpha val="0"/>
                    </a:srgbClr>
                  </a:solidFill>
                </a:ln>
                <a:solidFill>
                  <a:srgbClr val="5D4B3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공정최적화</a:t>
            </a:r>
            <a:r>
              <a:rPr kumimoji="1" lang="en-US" altLang="ko-KR" sz="1600" b="1" i="0" u="none" strike="noStrike" kern="1200" cap="none" spc="-60" normalizeH="0" baseline="0" noProof="0" dirty="0">
                <a:ln>
                  <a:solidFill>
                    <a:srgbClr val="8F8F92">
                      <a:alpha val="0"/>
                    </a:srgbClr>
                  </a:solidFill>
                </a:ln>
                <a:solidFill>
                  <a:srgbClr val="5D4B3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”</a:t>
            </a:r>
            <a:r>
              <a:rPr kumimoji="1" lang="ko-KR" altLang="en-US" sz="1600" b="1" i="0" u="none" strike="noStrike" kern="1200" cap="none" spc="-60" normalizeH="0" baseline="0" noProof="0" dirty="0">
                <a:ln>
                  <a:solidFill>
                    <a:srgbClr val="8F8F92">
                      <a:alpha val="0"/>
                    </a:srgbClr>
                  </a:solidFill>
                </a:ln>
                <a:solidFill>
                  <a:srgbClr val="5D4B3D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제조 활용 사례를 통한 데이터 및 분석에 대한 이해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92D526E-234E-4593-AEED-904DA563AF1F}"/>
              </a:ext>
            </a:extLst>
          </p:cNvPr>
          <p:cNvGrpSpPr/>
          <p:nvPr/>
        </p:nvGrpSpPr>
        <p:grpSpPr>
          <a:xfrm>
            <a:off x="1508158" y="1846555"/>
            <a:ext cx="2986760" cy="1121495"/>
            <a:chOff x="4286520" y="4483450"/>
            <a:chExt cx="2986760" cy="835538"/>
          </a:xfrm>
        </p:grpSpPr>
        <p:sp>
          <p:nvSpPr>
            <p:cNvPr id="46" name="모서리가 둥근 직사각형 236">
              <a:extLst>
                <a:ext uri="{FF2B5EF4-FFF2-40B4-BE49-F238E27FC236}">
                  <a16:creationId xmlns:a16="http://schemas.microsoft.com/office/drawing/2014/main" id="{0CEBC672-5025-444B-8AF3-DE9B51AFFE22}"/>
                </a:ext>
              </a:extLst>
            </p:cNvPr>
            <p:cNvSpPr/>
            <p:nvPr/>
          </p:nvSpPr>
          <p:spPr>
            <a:xfrm>
              <a:off x="4286520" y="4483450"/>
              <a:ext cx="2986760" cy="835538"/>
            </a:xfrm>
            <a:prstGeom prst="roundRect">
              <a:avLst>
                <a:gd name="adj" fmla="val 4682"/>
              </a:avLst>
            </a:prstGeom>
            <a:solidFill>
              <a:schemeClr val="bg1"/>
            </a:solidFill>
            <a:ln w="190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7" name="양쪽 모서리가 둥근 사각형 239">
              <a:extLst>
                <a:ext uri="{FF2B5EF4-FFF2-40B4-BE49-F238E27FC236}">
                  <a16:creationId xmlns:a16="http://schemas.microsoft.com/office/drawing/2014/main" id="{E924F8CC-7D71-4E84-B1AF-0E21E2DAF0C5}"/>
                </a:ext>
              </a:extLst>
            </p:cNvPr>
            <p:cNvSpPr/>
            <p:nvPr/>
          </p:nvSpPr>
          <p:spPr>
            <a:xfrm>
              <a:off x="4286520" y="4483450"/>
              <a:ext cx="2986760" cy="258296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1" indent="0" algn="ctr" defTabSz="1602029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>
                    <a:lumMod val="50000"/>
                    <a:lumOff val="50000"/>
                  </a:prstClr>
                </a:buClr>
                <a:buSzPct val="90000"/>
                <a:buFontTx/>
                <a:buNone/>
                <a:tabLst>
                  <a:tab pos="5648325" algn="l"/>
                </a:tabLst>
                <a:defRPr/>
              </a:pPr>
              <a:r>
                <a:rPr kumimoji="1" lang="en-US" altLang="ko-KR" sz="1400" b="1" i="0" u="none" strike="noStrike" kern="1200" cap="none" spc="-60" normalizeH="0" baseline="0" noProof="0" dirty="0">
                  <a:ln>
                    <a:solidFill>
                      <a:srgbClr val="8F8F9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Pain Point</a:t>
              </a:r>
              <a:endParaRPr kumimoji="1" lang="ko-KR" altLang="en-US" sz="1400" b="1" i="0" u="none" strike="noStrike" kern="1200" cap="none" spc="-60" normalizeH="0" baseline="0" noProof="0" dirty="0">
                <a:ln>
                  <a:solidFill>
                    <a:srgbClr val="8F8F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8" name="Text Box 56">
              <a:extLst>
                <a:ext uri="{FF2B5EF4-FFF2-40B4-BE49-F238E27FC236}">
                  <a16:creationId xmlns:a16="http://schemas.microsoft.com/office/drawing/2014/main" id="{392829AF-C477-4950-9E03-542C7126D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7475" y="4821006"/>
              <a:ext cx="2724850" cy="369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공정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설비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)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상의 문제 현황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endParaRPr>
            </a:p>
            <a:p>
              <a:pPr marL="100013" marR="0" lvl="1" indent="-100013" algn="l" defTabSz="1475110" rtl="0" eaLnBrk="1" fontAlgn="ctr" latinLnBrk="1" hangingPunct="1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문제해결 장애요인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92D526E-234E-4593-AEED-904DA563AF1F}"/>
              </a:ext>
            </a:extLst>
          </p:cNvPr>
          <p:cNvGrpSpPr/>
          <p:nvPr/>
        </p:nvGrpSpPr>
        <p:grpSpPr>
          <a:xfrm>
            <a:off x="2313069" y="3126893"/>
            <a:ext cx="3581808" cy="1485827"/>
            <a:chOff x="4286520" y="4483449"/>
            <a:chExt cx="2986760" cy="1106972"/>
          </a:xfrm>
        </p:grpSpPr>
        <p:sp>
          <p:nvSpPr>
            <p:cNvPr id="63" name="모서리가 둥근 직사각형 236">
              <a:extLst>
                <a:ext uri="{FF2B5EF4-FFF2-40B4-BE49-F238E27FC236}">
                  <a16:creationId xmlns:a16="http://schemas.microsoft.com/office/drawing/2014/main" id="{0CEBC672-5025-444B-8AF3-DE9B51AFFE22}"/>
                </a:ext>
              </a:extLst>
            </p:cNvPr>
            <p:cNvSpPr/>
            <p:nvPr/>
          </p:nvSpPr>
          <p:spPr>
            <a:xfrm>
              <a:off x="4286520" y="4483449"/>
              <a:ext cx="2986760" cy="1106972"/>
            </a:xfrm>
            <a:prstGeom prst="roundRect">
              <a:avLst>
                <a:gd name="adj" fmla="val 4682"/>
              </a:avLst>
            </a:prstGeom>
            <a:solidFill>
              <a:schemeClr val="bg1"/>
            </a:solidFill>
            <a:ln w="190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4" name="양쪽 모서리가 둥근 사각형 239">
              <a:extLst>
                <a:ext uri="{FF2B5EF4-FFF2-40B4-BE49-F238E27FC236}">
                  <a16:creationId xmlns:a16="http://schemas.microsoft.com/office/drawing/2014/main" id="{E924F8CC-7D71-4E84-B1AF-0E21E2DAF0C5}"/>
                </a:ext>
              </a:extLst>
            </p:cNvPr>
            <p:cNvSpPr/>
            <p:nvPr/>
          </p:nvSpPr>
          <p:spPr>
            <a:xfrm>
              <a:off x="4286520" y="4483450"/>
              <a:ext cx="2986760" cy="258296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1" indent="0" algn="ctr" defTabSz="1602029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>
                    <a:lumMod val="50000"/>
                    <a:lumOff val="50000"/>
                  </a:prstClr>
                </a:buClr>
                <a:buSzPct val="90000"/>
                <a:buFontTx/>
                <a:buNone/>
                <a:tabLst>
                  <a:tab pos="5648325" algn="l"/>
                </a:tabLst>
                <a:defRPr/>
              </a:pPr>
              <a:r>
                <a:rPr kumimoji="1" lang="en-US" altLang="ko-KR" sz="1400" b="1" i="0" u="none" strike="noStrike" kern="1200" cap="none" spc="-60" normalizeH="0" baseline="0" noProof="0" dirty="0">
                  <a:ln>
                    <a:solidFill>
                      <a:srgbClr val="8F8F9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Analysis</a:t>
              </a:r>
              <a:endParaRPr kumimoji="1" lang="ko-KR" altLang="en-US" sz="1400" b="1" i="0" u="none" strike="noStrike" kern="1200" cap="none" spc="-60" normalizeH="0" baseline="0" noProof="0" dirty="0">
                <a:ln>
                  <a:solidFill>
                    <a:srgbClr val="8F8F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5" name="Text Box 56">
              <a:extLst>
                <a:ext uri="{FF2B5EF4-FFF2-40B4-BE49-F238E27FC236}">
                  <a16:creationId xmlns:a16="http://schemas.microsoft.com/office/drawing/2014/main" id="{392829AF-C477-4950-9E03-542C7126D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7475" y="4817818"/>
              <a:ext cx="2724850" cy="6542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공정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운영 데이터와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생산품질의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연관성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00013" marR="0" lvl="1" indent="-100013" algn="l" defTabSz="1475110" rtl="0" eaLnBrk="1" fontAlgn="ctr" latinLnBrk="1" hangingPunct="1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데이터 분석 및 활용 방향성</a:t>
              </a:r>
              <a:endParaRPr kumimoji="0" lang="en-US" altLang="ko-KR" sz="1400" b="0" i="0" u="none" strike="noStrike" kern="1200" cap="none" spc="0" normalizeH="0" baseline="0" noProof="0" dirty="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00013" marR="0" lvl="1" indent="-100013" algn="l" defTabSz="1475110" rtl="0" eaLnBrk="1" fontAlgn="ctr" latinLnBrk="1" hangingPunct="1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모델 개발 및 적용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검증</a:t>
              </a:r>
              <a:endParaRPr kumimoji="0" lang="ko-KR" altLang="en-US" sz="1400" b="0" i="0" u="none" strike="noStrike" kern="1200" cap="none" spc="0" normalizeH="0" baseline="0" noProof="0" dirty="0">
                <a:ln>
                  <a:solidFill>
                    <a:srgbClr val="D9B685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  <a:sym typeface="Wingdings" panose="05000000000000000000" pitchFamily="2" charset="2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92D526E-234E-4593-AEED-904DA563AF1F}"/>
              </a:ext>
            </a:extLst>
          </p:cNvPr>
          <p:cNvGrpSpPr/>
          <p:nvPr/>
        </p:nvGrpSpPr>
        <p:grpSpPr>
          <a:xfrm>
            <a:off x="3247093" y="4760350"/>
            <a:ext cx="3789795" cy="1121495"/>
            <a:chOff x="4286520" y="4483450"/>
            <a:chExt cx="2986760" cy="835538"/>
          </a:xfrm>
        </p:grpSpPr>
        <p:sp>
          <p:nvSpPr>
            <p:cNvPr id="67" name="모서리가 둥근 직사각형 236">
              <a:extLst>
                <a:ext uri="{FF2B5EF4-FFF2-40B4-BE49-F238E27FC236}">
                  <a16:creationId xmlns:a16="http://schemas.microsoft.com/office/drawing/2014/main" id="{0CEBC672-5025-444B-8AF3-DE9B51AFFE22}"/>
                </a:ext>
              </a:extLst>
            </p:cNvPr>
            <p:cNvSpPr/>
            <p:nvPr/>
          </p:nvSpPr>
          <p:spPr>
            <a:xfrm>
              <a:off x="4286520" y="4483450"/>
              <a:ext cx="2986760" cy="835538"/>
            </a:xfrm>
            <a:prstGeom prst="roundRect">
              <a:avLst>
                <a:gd name="adj" fmla="val 4682"/>
              </a:avLst>
            </a:prstGeom>
            <a:solidFill>
              <a:schemeClr val="bg1"/>
            </a:solidFill>
            <a:ln w="190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8" name="양쪽 모서리가 둥근 사각형 239">
              <a:extLst>
                <a:ext uri="{FF2B5EF4-FFF2-40B4-BE49-F238E27FC236}">
                  <a16:creationId xmlns:a16="http://schemas.microsoft.com/office/drawing/2014/main" id="{E924F8CC-7D71-4E84-B1AF-0E21E2DAF0C5}"/>
                </a:ext>
              </a:extLst>
            </p:cNvPr>
            <p:cNvSpPr/>
            <p:nvPr/>
          </p:nvSpPr>
          <p:spPr>
            <a:xfrm>
              <a:off x="4286520" y="4483450"/>
              <a:ext cx="2986760" cy="258296"/>
            </a:xfrm>
            <a:prstGeom prst="round2Same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1" indent="0" algn="ctr" defTabSz="1602029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>
                  <a:prstClr val="black">
                    <a:lumMod val="50000"/>
                    <a:lumOff val="50000"/>
                  </a:prstClr>
                </a:buClr>
                <a:buSzPct val="90000"/>
                <a:buFontTx/>
                <a:buNone/>
                <a:tabLst>
                  <a:tab pos="5648325" algn="l"/>
                </a:tabLst>
                <a:defRPr/>
              </a:pPr>
              <a:r>
                <a:rPr kumimoji="1" lang="en-US" altLang="ko-KR" sz="1400" b="1" i="0" u="none" strike="noStrike" kern="1200" cap="none" spc="-60" normalizeH="0" baseline="0" noProof="0" dirty="0">
                  <a:ln>
                    <a:solidFill>
                      <a:srgbClr val="8F8F92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Usability</a:t>
              </a:r>
              <a:endParaRPr kumimoji="1" lang="ko-KR" altLang="en-US" sz="1400" b="1" i="0" u="none" strike="noStrike" kern="1200" cap="none" spc="-60" normalizeH="0" baseline="0" noProof="0" dirty="0">
                <a:ln>
                  <a:solidFill>
                    <a:srgbClr val="8F8F9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69" name="Text Box 56">
              <a:extLst>
                <a:ext uri="{FF2B5EF4-FFF2-40B4-BE49-F238E27FC236}">
                  <a16:creationId xmlns:a16="http://schemas.microsoft.com/office/drawing/2014/main" id="{392829AF-C477-4950-9E03-542C7126D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7475" y="4697677"/>
              <a:ext cx="2724850" cy="6160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시계열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실시간성 데이터 수집 및 불량 판정</a:t>
              </a:r>
            </a:p>
            <a:p>
              <a:pPr marL="100013" marR="0" lvl="1" indent="-100013" algn="l" defTabSz="1475110" rtl="0" eaLnBrk="1" fontAlgn="ctr" latinLnBrk="1" hangingPunct="1">
                <a:lnSpc>
                  <a:spcPct val="12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제조 현장 적용 시 고려사항</a:t>
              </a:r>
            </a:p>
          </p:txBody>
        </p:sp>
      </p:grpSp>
      <p:sp>
        <p:nvSpPr>
          <p:cNvPr id="70" name="Freeform 13"/>
          <p:cNvSpPr>
            <a:spLocks/>
          </p:cNvSpPr>
          <p:nvPr/>
        </p:nvSpPr>
        <p:spPr bwMode="auto">
          <a:xfrm rot="8520799">
            <a:off x="1530101" y="3044229"/>
            <a:ext cx="541679" cy="658545"/>
          </a:xfrm>
          <a:custGeom>
            <a:avLst/>
            <a:gdLst>
              <a:gd name="T0" fmla="*/ 0 w 197"/>
              <a:gd name="T1" fmla="*/ 0 h 350"/>
              <a:gd name="T2" fmla="*/ 22 w 197"/>
              <a:gd name="T3" fmla="*/ 118 h 350"/>
              <a:gd name="T4" fmla="*/ 43 w 197"/>
              <a:gd name="T5" fmla="*/ 96 h 350"/>
              <a:gd name="T6" fmla="*/ 40 w 197"/>
              <a:gd name="T7" fmla="*/ 350 h 350"/>
              <a:gd name="T8" fmla="*/ 97 w 197"/>
              <a:gd name="T9" fmla="*/ 41 h 350"/>
              <a:gd name="T10" fmla="*/ 118 w 197"/>
              <a:gd name="T11" fmla="*/ 20 h 350"/>
              <a:gd name="T12" fmla="*/ 0 w 197"/>
              <a:gd name="T13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7" h="350">
                <a:moveTo>
                  <a:pt x="0" y="0"/>
                </a:moveTo>
                <a:cubicBezTo>
                  <a:pt x="22" y="118"/>
                  <a:pt x="22" y="118"/>
                  <a:pt x="22" y="118"/>
                </a:cubicBezTo>
                <a:cubicBezTo>
                  <a:pt x="43" y="96"/>
                  <a:pt x="43" y="96"/>
                  <a:pt x="43" y="96"/>
                </a:cubicBezTo>
                <a:cubicBezTo>
                  <a:pt x="126" y="151"/>
                  <a:pt x="139" y="268"/>
                  <a:pt x="40" y="350"/>
                </a:cubicBezTo>
                <a:cubicBezTo>
                  <a:pt x="172" y="282"/>
                  <a:pt x="197" y="122"/>
                  <a:pt x="97" y="41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A6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2" name="Freeform 13"/>
          <p:cNvSpPr>
            <a:spLocks/>
          </p:cNvSpPr>
          <p:nvPr/>
        </p:nvSpPr>
        <p:spPr bwMode="auto">
          <a:xfrm rot="8520799">
            <a:off x="2401307" y="4678576"/>
            <a:ext cx="541679" cy="658545"/>
          </a:xfrm>
          <a:custGeom>
            <a:avLst/>
            <a:gdLst>
              <a:gd name="T0" fmla="*/ 0 w 197"/>
              <a:gd name="T1" fmla="*/ 0 h 350"/>
              <a:gd name="T2" fmla="*/ 22 w 197"/>
              <a:gd name="T3" fmla="*/ 118 h 350"/>
              <a:gd name="T4" fmla="*/ 43 w 197"/>
              <a:gd name="T5" fmla="*/ 96 h 350"/>
              <a:gd name="T6" fmla="*/ 40 w 197"/>
              <a:gd name="T7" fmla="*/ 350 h 350"/>
              <a:gd name="T8" fmla="*/ 97 w 197"/>
              <a:gd name="T9" fmla="*/ 41 h 350"/>
              <a:gd name="T10" fmla="*/ 118 w 197"/>
              <a:gd name="T11" fmla="*/ 20 h 350"/>
              <a:gd name="T12" fmla="*/ 0 w 197"/>
              <a:gd name="T13" fmla="*/ 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7" h="350">
                <a:moveTo>
                  <a:pt x="0" y="0"/>
                </a:moveTo>
                <a:cubicBezTo>
                  <a:pt x="22" y="118"/>
                  <a:pt x="22" y="118"/>
                  <a:pt x="22" y="118"/>
                </a:cubicBezTo>
                <a:cubicBezTo>
                  <a:pt x="43" y="96"/>
                  <a:pt x="43" y="96"/>
                  <a:pt x="43" y="96"/>
                </a:cubicBezTo>
                <a:cubicBezTo>
                  <a:pt x="126" y="151"/>
                  <a:pt x="139" y="268"/>
                  <a:pt x="40" y="350"/>
                </a:cubicBezTo>
                <a:cubicBezTo>
                  <a:pt x="172" y="282"/>
                  <a:pt x="197" y="122"/>
                  <a:pt x="97" y="41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A6A6A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53F681C-FDD3-443E-886B-B25FC43E38A3}"/>
              </a:ext>
            </a:extLst>
          </p:cNvPr>
          <p:cNvGrpSpPr/>
          <p:nvPr/>
        </p:nvGrpSpPr>
        <p:grpSpPr>
          <a:xfrm>
            <a:off x="7497178" y="3011149"/>
            <a:ext cx="3518243" cy="1214493"/>
            <a:chOff x="7838946" y="3018008"/>
            <a:chExt cx="3570330" cy="123247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40364BB2-8424-4B6B-9515-FCF0BDCDA2CB}"/>
                </a:ext>
              </a:extLst>
            </p:cNvPr>
            <p:cNvGrpSpPr/>
            <p:nvPr/>
          </p:nvGrpSpPr>
          <p:grpSpPr>
            <a:xfrm>
              <a:off x="7838946" y="3018008"/>
              <a:ext cx="3366978" cy="240497"/>
              <a:chOff x="7838946" y="3018008"/>
              <a:chExt cx="3366978" cy="240497"/>
            </a:xfrm>
          </p:grpSpPr>
          <p:sp>
            <p:nvSpPr>
              <p:cNvPr id="94" name="Text Box 56">
                <a:extLst>
                  <a:ext uri="{FF2B5EF4-FFF2-40B4-BE49-F238E27FC236}">
                    <a16:creationId xmlns:a16="http://schemas.microsoft.com/office/drawing/2014/main" id="{97ABA0FC-9B62-4126-B309-0EAD5CEC2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3830" y="3018008"/>
                <a:ext cx="3142094" cy="2404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lt1"/>
                    </a:solidFill>
                  </a:defRPr>
                </a:lvl1pPr>
                <a:lvl2pPr marL="92075" lvl="1" indent="-92075" defTabSz="1475110" fontAlgn="ctr"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2075" algn="l"/>
                    <a:tab pos="4981575" algn="l"/>
                  </a:tabLst>
                  <a:defRPr sz="1100">
                    <a:ln>
                      <a:solidFill>
                        <a:srgbClr val="D9B68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Light" pitchFamily="18" charset="-127"/>
                    <a:ea typeface="KoPub돋움체 Light" pitchFamily="18" charset="-127"/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1" indent="0" algn="l" defTabSz="1475110" rtl="0" eaLnBrk="1" fontAlgn="ctr" latinLnBrk="1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anose="020B0604020202020204" pitchFamily="34" charset="0"/>
                  <a:buNone/>
                  <a:tabLst>
                    <a:tab pos="92075" algn="l"/>
                    <a:tab pos="4981575" algn="l"/>
                  </a:tabLst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D9B68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데이터 확보 및 활용 방안 검토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endParaRPr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1B6A5DA9-BFD5-441F-BABF-511800879CA8}"/>
                  </a:ext>
                </a:extLst>
              </p:cNvPr>
              <p:cNvGrpSpPr/>
              <p:nvPr/>
            </p:nvGrpSpPr>
            <p:grpSpPr>
              <a:xfrm>
                <a:off x="7838946" y="3083790"/>
                <a:ext cx="168617" cy="143290"/>
                <a:chOff x="650320" y="6701781"/>
                <a:chExt cx="197443" cy="167784"/>
              </a:xfrm>
            </p:grpSpPr>
            <p:sp>
              <p:nvSpPr>
                <p:cNvPr id="96" name="Freeform 33">
                  <a:extLst>
                    <a:ext uri="{FF2B5EF4-FFF2-40B4-BE49-F238E27FC236}">
                      <a16:creationId xmlns:a16="http://schemas.microsoft.com/office/drawing/2014/main" id="{56AD4181-20F5-485E-BD0D-EE0DC12537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320" y="6701781"/>
                  <a:ext cx="169479" cy="167784"/>
                </a:xfrm>
                <a:custGeom>
                  <a:avLst/>
                  <a:gdLst>
                    <a:gd name="T0" fmla="*/ 242 w 484"/>
                    <a:gd name="T1" fmla="*/ 483 h 483"/>
                    <a:gd name="T2" fmla="*/ 484 w 484"/>
                    <a:gd name="T3" fmla="*/ 241 h 483"/>
                    <a:gd name="T4" fmla="*/ 474 w 484"/>
                    <a:gd name="T5" fmla="*/ 174 h 483"/>
                    <a:gd name="T6" fmla="*/ 428 w 484"/>
                    <a:gd name="T7" fmla="*/ 219 h 483"/>
                    <a:gd name="T8" fmla="*/ 430 w 484"/>
                    <a:gd name="T9" fmla="*/ 241 h 483"/>
                    <a:gd name="T10" fmla="*/ 242 w 484"/>
                    <a:gd name="T11" fmla="*/ 429 h 483"/>
                    <a:gd name="T12" fmla="*/ 54 w 484"/>
                    <a:gd name="T13" fmla="*/ 241 h 483"/>
                    <a:gd name="T14" fmla="*/ 242 w 484"/>
                    <a:gd name="T15" fmla="*/ 53 h 483"/>
                    <a:gd name="T16" fmla="*/ 380 w 484"/>
                    <a:gd name="T17" fmla="*/ 115 h 483"/>
                    <a:gd name="T18" fmla="*/ 419 w 484"/>
                    <a:gd name="T19" fmla="*/ 77 h 483"/>
                    <a:gd name="T20" fmla="*/ 242 w 484"/>
                    <a:gd name="T21" fmla="*/ 0 h 483"/>
                    <a:gd name="T22" fmla="*/ 0 w 484"/>
                    <a:gd name="T23" fmla="*/ 241 h 483"/>
                    <a:gd name="T24" fmla="*/ 242 w 484"/>
                    <a:gd name="T25" fmla="*/ 483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4" h="483">
                      <a:moveTo>
                        <a:pt x="242" y="483"/>
                      </a:moveTo>
                      <a:cubicBezTo>
                        <a:pt x="375" y="483"/>
                        <a:pt x="484" y="374"/>
                        <a:pt x="484" y="241"/>
                      </a:cubicBezTo>
                      <a:cubicBezTo>
                        <a:pt x="484" y="218"/>
                        <a:pt x="480" y="195"/>
                        <a:pt x="474" y="174"/>
                      </a:cubicBezTo>
                      <a:cubicBezTo>
                        <a:pt x="428" y="219"/>
                        <a:pt x="428" y="219"/>
                        <a:pt x="428" y="219"/>
                      </a:cubicBezTo>
                      <a:cubicBezTo>
                        <a:pt x="429" y="227"/>
                        <a:pt x="430" y="234"/>
                        <a:pt x="430" y="241"/>
                      </a:cubicBezTo>
                      <a:cubicBezTo>
                        <a:pt x="430" y="345"/>
                        <a:pt x="345" y="429"/>
                        <a:pt x="242" y="429"/>
                      </a:cubicBezTo>
                      <a:cubicBezTo>
                        <a:pt x="138" y="429"/>
                        <a:pt x="54" y="345"/>
                        <a:pt x="54" y="241"/>
                      </a:cubicBezTo>
                      <a:cubicBezTo>
                        <a:pt x="54" y="138"/>
                        <a:pt x="138" y="53"/>
                        <a:pt x="242" y="53"/>
                      </a:cubicBezTo>
                      <a:cubicBezTo>
                        <a:pt x="297" y="53"/>
                        <a:pt x="346" y="77"/>
                        <a:pt x="380" y="115"/>
                      </a:cubicBezTo>
                      <a:cubicBezTo>
                        <a:pt x="419" y="77"/>
                        <a:pt x="419" y="77"/>
                        <a:pt x="419" y="77"/>
                      </a:cubicBezTo>
                      <a:cubicBezTo>
                        <a:pt x="374" y="29"/>
                        <a:pt x="312" y="0"/>
                        <a:pt x="242" y="0"/>
                      </a:cubicBezTo>
                      <a:cubicBezTo>
                        <a:pt x="109" y="0"/>
                        <a:pt x="0" y="108"/>
                        <a:pt x="0" y="241"/>
                      </a:cubicBezTo>
                      <a:cubicBezTo>
                        <a:pt x="0" y="374"/>
                        <a:pt x="109" y="483"/>
                        <a:pt x="242" y="48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97" name="Freeform 34">
                  <a:extLst>
                    <a:ext uri="{FF2B5EF4-FFF2-40B4-BE49-F238E27FC236}">
                      <a16:creationId xmlns:a16="http://schemas.microsoft.com/office/drawing/2014/main" id="{AAD1035D-52D9-4382-9811-374B1B680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674" y="6703476"/>
                  <a:ext cx="166089" cy="132193"/>
                </a:xfrm>
                <a:custGeom>
                  <a:avLst/>
                  <a:gdLst>
                    <a:gd name="T0" fmla="*/ 0 w 196"/>
                    <a:gd name="T1" fmla="*/ 94 h 156"/>
                    <a:gd name="T2" fmla="*/ 22 w 196"/>
                    <a:gd name="T3" fmla="*/ 72 h 156"/>
                    <a:gd name="T4" fmla="*/ 62 w 196"/>
                    <a:gd name="T5" fmla="*/ 112 h 156"/>
                    <a:gd name="T6" fmla="*/ 174 w 196"/>
                    <a:gd name="T7" fmla="*/ 0 h 156"/>
                    <a:gd name="T8" fmla="*/ 196 w 196"/>
                    <a:gd name="T9" fmla="*/ 22 h 156"/>
                    <a:gd name="T10" fmla="*/ 62 w 196"/>
                    <a:gd name="T11" fmla="*/ 156 h 156"/>
                    <a:gd name="T12" fmla="*/ 0 w 196"/>
                    <a:gd name="T13" fmla="*/ 94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6" h="156">
                      <a:moveTo>
                        <a:pt x="0" y="94"/>
                      </a:moveTo>
                      <a:lnTo>
                        <a:pt x="22" y="72"/>
                      </a:lnTo>
                      <a:lnTo>
                        <a:pt x="62" y="112"/>
                      </a:lnTo>
                      <a:lnTo>
                        <a:pt x="174" y="0"/>
                      </a:lnTo>
                      <a:lnTo>
                        <a:pt x="196" y="22"/>
                      </a:lnTo>
                      <a:lnTo>
                        <a:pt x="62" y="156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rgbClr val="E764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93" name="Text Box 56">
              <a:extLst>
                <a:ext uri="{FF2B5EF4-FFF2-40B4-BE49-F238E27FC236}">
                  <a16:creationId xmlns:a16="http://schemas.microsoft.com/office/drawing/2014/main" id="{49D173C5-2A90-4240-9BCD-E56D7D197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3830" y="3373866"/>
              <a:ext cx="3345446" cy="876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데이터 이해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: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생산 데이터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설비 데이터 등 활용 </a:t>
              </a:r>
              <a:b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</a:b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가능한 데이터의 범위와 품질 파악</a:t>
              </a:r>
            </a:p>
            <a:p>
              <a:pPr marL="100013" marR="0" lvl="1" indent="-100013" algn="l" defTabSz="1475110" rtl="0" eaLnBrk="1" fontAlgn="ctr" latinLnBrk="1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적용 방법론 선정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: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데이터의 패턴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데이터의 양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, </a:t>
              </a:r>
              <a:b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</a:b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독립변수와 종속변수 간의 관계 등에 기반한 접근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53F681C-FDD3-443E-886B-B25FC43E38A3}"/>
              </a:ext>
            </a:extLst>
          </p:cNvPr>
          <p:cNvGrpSpPr/>
          <p:nvPr/>
        </p:nvGrpSpPr>
        <p:grpSpPr>
          <a:xfrm>
            <a:off x="7497178" y="4712319"/>
            <a:ext cx="3518243" cy="960065"/>
            <a:chOff x="7838946" y="3018008"/>
            <a:chExt cx="3570330" cy="974278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0364BB2-8424-4B6B-9515-FCF0BDCDA2CB}"/>
                </a:ext>
              </a:extLst>
            </p:cNvPr>
            <p:cNvGrpSpPr/>
            <p:nvPr/>
          </p:nvGrpSpPr>
          <p:grpSpPr>
            <a:xfrm>
              <a:off x="7838946" y="3018008"/>
              <a:ext cx="3366978" cy="240497"/>
              <a:chOff x="7838946" y="3018008"/>
              <a:chExt cx="3366978" cy="240497"/>
            </a:xfrm>
          </p:grpSpPr>
          <p:sp>
            <p:nvSpPr>
              <p:cNvPr id="101" name="Text Box 56">
                <a:extLst>
                  <a:ext uri="{FF2B5EF4-FFF2-40B4-BE49-F238E27FC236}">
                    <a16:creationId xmlns:a16="http://schemas.microsoft.com/office/drawing/2014/main" id="{97ABA0FC-9B62-4126-B309-0EAD5CEC2D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3830" y="3018008"/>
                <a:ext cx="3142094" cy="2404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 anchorCtr="0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lt1"/>
                    </a:solidFill>
                  </a:defRPr>
                </a:lvl1pPr>
                <a:lvl2pPr marL="92075" lvl="1" indent="-92075" defTabSz="1475110" fontAlgn="ctr">
                  <a:spcAft>
                    <a:spcPts val="3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92075" algn="l"/>
                    <a:tab pos="4981575" algn="l"/>
                  </a:tabLst>
                  <a:defRPr sz="1100">
                    <a:ln>
                      <a:solidFill>
                        <a:srgbClr val="D9B68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KoPub돋움체 Light" pitchFamily="18" charset="-127"/>
                    <a:ea typeface="KoPub돋움체 Light" pitchFamily="18" charset="-127"/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1" indent="0" algn="l" defTabSz="1475110" rtl="0" eaLnBrk="1" fontAlgn="ctr" latinLnBrk="1" hangingPunct="1">
                  <a:lnSpc>
                    <a:spcPct val="11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100000"/>
                  <a:buFont typeface="Arial" panose="020B0604020202020204" pitchFamily="34" charset="0"/>
                  <a:buNone/>
                  <a:tabLst>
                    <a:tab pos="92075" algn="l"/>
                    <a:tab pos="4981575" algn="l"/>
                  </a:tabLst>
                  <a:defRPr/>
                </a:pPr>
                <a:r>
                  <a:rPr kumimoji="0" lang="ko-KR" altLang="en-US" sz="1400" b="1" i="0" u="none" strike="noStrike" kern="1200" cap="none" spc="0" normalizeH="0" baseline="0" noProof="0" dirty="0">
                    <a:ln>
                      <a:solidFill>
                        <a:srgbClr val="D9B685"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rPr>
                  <a:t>실행 가능한 업무 방향성 도출</a:t>
                </a:r>
                <a:endParaRPr kumimoji="0" lang="ko-KR" altLang="en-US" sz="1400" b="1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endParaRPr>
              </a:p>
            </p:txBody>
          </p:sp>
          <p:grpSp>
            <p:nvGrpSpPr>
              <p:cNvPr id="102" name="그룹 101">
                <a:extLst>
                  <a:ext uri="{FF2B5EF4-FFF2-40B4-BE49-F238E27FC236}">
                    <a16:creationId xmlns:a16="http://schemas.microsoft.com/office/drawing/2014/main" id="{1B6A5DA9-BFD5-441F-BABF-511800879CA8}"/>
                  </a:ext>
                </a:extLst>
              </p:cNvPr>
              <p:cNvGrpSpPr/>
              <p:nvPr/>
            </p:nvGrpSpPr>
            <p:grpSpPr>
              <a:xfrm>
                <a:off x="7838946" y="3083790"/>
                <a:ext cx="168617" cy="143290"/>
                <a:chOff x="650320" y="6701781"/>
                <a:chExt cx="197443" cy="167784"/>
              </a:xfrm>
            </p:grpSpPr>
            <p:sp>
              <p:nvSpPr>
                <p:cNvPr id="103" name="Freeform 33">
                  <a:extLst>
                    <a:ext uri="{FF2B5EF4-FFF2-40B4-BE49-F238E27FC236}">
                      <a16:creationId xmlns:a16="http://schemas.microsoft.com/office/drawing/2014/main" id="{56AD4181-20F5-485E-BD0D-EE0DC12537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320" y="6701781"/>
                  <a:ext cx="169479" cy="167784"/>
                </a:xfrm>
                <a:custGeom>
                  <a:avLst/>
                  <a:gdLst>
                    <a:gd name="T0" fmla="*/ 242 w 484"/>
                    <a:gd name="T1" fmla="*/ 483 h 483"/>
                    <a:gd name="T2" fmla="*/ 484 w 484"/>
                    <a:gd name="T3" fmla="*/ 241 h 483"/>
                    <a:gd name="T4" fmla="*/ 474 w 484"/>
                    <a:gd name="T5" fmla="*/ 174 h 483"/>
                    <a:gd name="T6" fmla="*/ 428 w 484"/>
                    <a:gd name="T7" fmla="*/ 219 h 483"/>
                    <a:gd name="T8" fmla="*/ 430 w 484"/>
                    <a:gd name="T9" fmla="*/ 241 h 483"/>
                    <a:gd name="T10" fmla="*/ 242 w 484"/>
                    <a:gd name="T11" fmla="*/ 429 h 483"/>
                    <a:gd name="T12" fmla="*/ 54 w 484"/>
                    <a:gd name="T13" fmla="*/ 241 h 483"/>
                    <a:gd name="T14" fmla="*/ 242 w 484"/>
                    <a:gd name="T15" fmla="*/ 53 h 483"/>
                    <a:gd name="T16" fmla="*/ 380 w 484"/>
                    <a:gd name="T17" fmla="*/ 115 h 483"/>
                    <a:gd name="T18" fmla="*/ 419 w 484"/>
                    <a:gd name="T19" fmla="*/ 77 h 483"/>
                    <a:gd name="T20" fmla="*/ 242 w 484"/>
                    <a:gd name="T21" fmla="*/ 0 h 483"/>
                    <a:gd name="T22" fmla="*/ 0 w 484"/>
                    <a:gd name="T23" fmla="*/ 241 h 483"/>
                    <a:gd name="T24" fmla="*/ 242 w 484"/>
                    <a:gd name="T25" fmla="*/ 483 h 4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84" h="483">
                      <a:moveTo>
                        <a:pt x="242" y="483"/>
                      </a:moveTo>
                      <a:cubicBezTo>
                        <a:pt x="375" y="483"/>
                        <a:pt x="484" y="374"/>
                        <a:pt x="484" y="241"/>
                      </a:cubicBezTo>
                      <a:cubicBezTo>
                        <a:pt x="484" y="218"/>
                        <a:pt x="480" y="195"/>
                        <a:pt x="474" y="174"/>
                      </a:cubicBezTo>
                      <a:cubicBezTo>
                        <a:pt x="428" y="219"/>
                        <a:pt x="428" y="219"/>
                        <a:pt x="428" y="219"/>
                      </a:cubicBezTo>
                      <a:cubicBezTo>
                        <a:pt x="429" y="227"/>
                        <a:pt x="430" y="234"/>
                        <a:pt x="430" y="241"/>
                      </a:cubicBezTo>
                      <a:cubicBezTo>
                        <a:pt x="430" y="345"/>
                        <a:pt x="345" y="429"/>
                        <a:pt x="242" y="429"/>
                      </a:cubicBezTo>
                      <a:cubicBezTo>
                        <a:pt x="138" y="429"/>
                        <a:pt x="54" y="345"/>
                        <a:pt x="54" y="241"/>
                      </a:cubicBezTo>
                      <a:cubicBezTo>
                        <a:pt x="54" y="138"/>
                        <a:pt x="138" y="53"/>
                        <a:pt x="242" y="53"/>
                      </a:cubicBezTo>
                      <a:cubicBezTo>
                        <a:pt x="297" y="53"/>
                        <a:pt x="346" y="77"/>
                        <a:pt x="380" y="115"/>
                      </a:cubicBezTo>
                      <a:cubicBezTo>
                        <a:pt x="419" y="77"/>
                        <a:pt x="419" y="77"/>
                        <a:pt x="419" y="77"/>
                      </a:cubicBezTo>
                      <a:cubicBezTo>
                        <a:pt x="374" y="29"/>
                        <a:pt x="312" y="0"/>
                        <a:pt x="242" y="0"/>
                      </a:cubicBezTo>
                      <a:cubicBezTo>
                        <a:pt x="109" y="0"/>
                        <a:pt x="0" y="108"/>
                        <a:pt x="0" y="241"/>
                      </a:cubicBezTo>
                      <a:cubicBezTo>
                        <a:pt x="0" y="374"/>
                        <a:pt x="109" y="483"/>
                        <a:pt x="242" y="48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04" name="Freeform 34">
                  <a:extLst>
                    <a:ext uri="{FF2B5EF4-FFF2-40B4-BE49-F238E27FC236}">
                      <a16:creationId xmlns:a16="http://schemas.microsoft.com/office/drawing/2014/main" id="{AAD1035D-52D9-4382-9811-374B1B680C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674" y="6703476"/>
                  <a:ext cx="166089" cy="132193"/>
                </a:xfrm>
                <a:custGeom>
                  <a:avLst/>
                  <a:gdLst>
                    <a:gd name="T0" fmla="*/ 0 w 196"/>
                    <a:gd name="T1" fmla="*/ 94 h 156"/>
                    <a:gd name="T2" fmla="*/ 22 w 196"/>
                    <a:gd name="T3" fmla="*/ 72 h 156"/>
                    <a:gd name="T4" fmla="*/ 62 w 196"/>
                    <a:gd name="T5" fmla="*/ 112 h 156"/>
                    <a:gd name="T6" fmla="*/ 174 w 196"/>
                    <a:gd name="T7" fmla="*/ 0 h 156"/>
                    <a:gd name="T8" fmla="*/ 196 w 196"/>
                    <a:gd name="T9" fmla="*/ 22 h 156"/>
                    <a:gd name="T10" fmla="*/ 62 w 196"/>
                    <a:gd name="T11" fmla="*/ 156 h 156"/>
                    <a:gd name="T12" fmla="*/ 0 w 196"/>
                    <a:gd name="T13" fmla="*/ 94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6" h="156">
                      <a:moveTo>
                        <a:pt x="0" y="94"/>
                      </a:moveTo>
                      <a:lnTo>
                        <a:pt x="22" y="72"/>
                      </a:lnTo>
                      <a:lnTo>
                        <a:pt x="62" y="112"/>
                      </a:lnTo>
                      <a:lnTo>
                        <a:pt x="174" y="0"/>
                      </a:lnTo>
                      <a:lnTo>
                        <a:pt x="196" y="22"/>
                      </a:lnTo>
                      <a:lnTo>
                        <a:pt x="62" y="156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rgbClr val="E764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100" name="Text Box 56">
              <a:extLst>
                <a:ext uri="{FF2B5EF4-FFF2-40B4-BE49-F238E27FC236}">
                  <a16:creationId xmlns:a16="http://schemas.microsoft.com/office/drawing/2014/main" id="{49D173C5-2A90-4240-9BCD-E56D7D197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3830" y="3373866"/>
              <a:ext cx="3345446" cy="618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lt1"/>
                  </a:solidFill>
                </a:defRPr>
              </a:lvl1pPr>
              <a:lvl2pPr marL="92075" lvl="1" indent="-92075" defTabSz="1475110" fontAlgn="ctr">
                <a:spcAft>
                  <a:spcPts val="3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 sz="110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itchFamily="18" charset="-127"/>
                  <a:ea typeface="KoPub돋움체 Light" pitchFamily="18" charset="-127"/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100013" marR="0" lvl="1" indent="-100013" algn="l" defTabSz="1475110" rtl="0" eaLnBrk="1" fontAlgn="ctr" latinLnBrk="1" hangingPunct="1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100000"/>
                <a:buFont typeface="Arial" panose="020B0604020202020204" pitchFamily="34" charset="0"/>
                <a:buChar char="•"/>
                <a:tabLst>
                  <a:tab pos="92075" algn="l"/>
                  <a:tab pos="4981575" algn="l"/>
                </a:tabLst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성과 측정 및 관리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: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solidFill>
                      <a:srgbClr val="D9B685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  <a:sym typeface="Wingdings" panose="05000000000000000000" pitchFamily="2" charset="2"/>
                </a:rPr>
                <a:t>결과에 대해 객관적으로 평가할 수 있고 업무에 적극적으로 활용할 수 있는 방향성을 구상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14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96720" y="2576731"/>
            <a:ext cx="3942060" cy="694619"/>
            <a:chOff x="5346700" y="2820027"/>
            <a:chExt cx="4345502" cy="765710"/>
          </a:xfrm>
        </p:grpSpPr>
        <p:sp>
          <p:nvSpPr>
            <p:cNvPr id="4" name="TextBox 3"/>
            <p:cNvSpPr txBox="1"/>
            <p:nvPr/>
          </p:nvSpPr>
          <p:spPr>
            <a:xfrm>
              <a:off x="6089946" y="3031728"/>
              <a:ext cx="3602256" cy="554009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defPPr>
                <a:defRPr lang="ko-KR"/>
              </a:defPPr>
              <a:lvl1pPr defTabSz="914400">
                <a:lnSpc>
                  <a:spcPct val="120000"/>
                </a:lnSpc>
                <a:buClr>
                  <a:srgbClr val="32A3D7"/>
                </a:buClr>
                <a:buSzPct val="90000"/>
                <a:defRPr sz="3600" spc="-15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itchFamily="50" charset="-127"/>
                  <a:ea typeface="나눔바른고딕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90000"/>
                <a:buFontTx/>
                <a:buNone/>
                <a:tabLst/>
                <a:defRPr/>
              </a:pPr>
              <a:r>
                <a:rPr kumimoji="0" lang="ko-KR" altLang="en-US" sz="3266" b="0" i="0" u="none" strike="noStrike" kern="1200" cap="none" spc="-64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64F25"/>
                  </a:solidFill>
                  <a:effectLst/>
                  <a:uLnTx/>
                  <a:uFillTx/>
                  <a:latin typeface="나눔바른고딕" pitchFamily="50" charset="-127"/>
                  <a:ea typeface="나눔바른고딕" pitchFamily="50" charset="-127"/>
                  <a:cs typeface="+mn-cs"/>
                </a:rPr>
                <a:t>데이터 소개 및 분석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5346700" y="2820027"/>
              <a:ext cx="507600" cy="738631"/>
              <a:chOff x="1714332" y="2361971"/>
              <a:chExt cx="507600" cy="738631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714332" y="2541281"/>
                <a:ext cx="507600" cy="507600"/>
                <a:chOff x="105436" y="2773272"/>
                <a:chExt cx="507600" cy="507600"/>
              </a:xfrm>
            </p:grpSpPr>
            <p:sp>
              <p:nvSpPr>
                <p:cNvPr id="9" name="타원 8"/>
                <p:cNvSpPr/>
                <p:nvPr/>
              </p:nvSpPr>
              <p:spPr>
                <a:xfrm>
                  <a:off x="105436" y="2773272"/>
                  <a:ext cx="507600" cy="507600"/>
                </a:xfrm>
                <a:prstGeom prst="ellipse">
                  <a:avLst/>
                </a:prstGeom>
                <a:solidFill>
                  <a:srgbClr val="E64F25"/>
                </a:solidFill>
                <a:ln w="19050">
                  <a:solidFill>
                    <a:srgbClr val="F47E2C"/>
                  </a:solidFill>
                </a:ln>
                <a:effectLst>
                  <a:innerShdw blurRad="38100" dist="50800" dir="13500000">
                    <a:srgbClr val="A23112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>
                  <a:off x="273151" y="2926932"/>
                  <a:ext cx="339885" cy="353940"/>
                </a:xfrm>
                <a:custGeom>
                  <a:avLst/>
                  <a:gdLst>
                    <a:gd name="connsiteX0" fmla="*/ 254000 w 339885"/>
                    <a:gd name="connsiteY0" fmla="*/ 0 h 353940"/>
                    <a:gd name="connsiteX1" fmla="*/ 305190 w 339885"/>
                    <a:gd name="connsiteY1" fmla="*/ 5160 h 353940"/>
                    <a:gd name="connsiteX2" fmla="*/ 322900 w 339885"/>
                    <a:gd name="connsiteY2" fmla="*/ 10658 h 353940"/>
                    <a:gd name="connsiteX3" fmla="*/ 334725 w 339885"/>
                    <a:gd name="connsiteY3" fmla="*/ 48750 h 353940"/>
                    <a:gd name="connsiteX4" fmla="*/ 339885 w 339885"/>
                    <a:gd name="connsiteY4" fmla="*/ 99940 h 353940"/>
                    <a:gd name="connsiteX5" fmla="*/ 85885 w 339885"/>
                    <a:gd name="connsiteY5" fmla="*/ 353940 h 353940"/>
                    <a:gd name="connsiteX6" fmla="*/ 34695 w 339885"/>
                    <a:gd name="connsiteY6" fmla="*/ 348780 h 353940"/>
                    <a:gd name="connsiteX7" fmla="*/ 16985 w 339885"/>
                    <a:gd name="connsiteY7" fmla="*/ 343282 h 353940"/>
                    <a:gd name="connsiteX8" fmla="*/ 5160 w 339885"/>
                    <a:gd name="connsiteY8" fmla="*/ 305190 h 353940"/>
                    <a:gd name="connsiteX9" fmla="*/ 0 w 339885"/>
                    <a:gd name="connsiteY9" fmla="*/ 254000 h 353940"/>
                    <a:gd name="connsiteX10" fmla="*/ 254000 w 339885"/>
                    <a:gd name="connsiteY10" fmla="*/ 0 h 35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39885" h="353940">
                      <a:moveTo>
                        <a:pt x="254000" y="0"/>
                      </a:moveTo>
                      <a:cubicBezTo>
                        <a:pt x="271535" y="0"/>
                        <a:pt x="288655" y="1777"/>
                        <a:pt x="305190" y="5160"/>
                      </a:cubicBezTo>
                      <a:lnTo>
                        <a:pt x="322900" y="10658"/>
                      </a:lnTo>
                      <a:lnTo>
                        <a:pt x="334725" y="48750"/>
                      </a:lnTo>
                      <a:cubicBezTo>
                        <a:pt x="338108" y="65285"/>
                        <a:pt x="339885" y="82405"/>
                        <a:pt x="339885" y="99940"/>
                      </a:cubicBezTo>
                      <a:cubicBezTo>
                        <a:pt x="339885" y="240220"/>
                        <a:pt x="226165" y="353940"/>
                        <a:pt x="85885" y="353940"/>
                      </a:cubicBezTo>
                      <a:cubicBezTo>
                        <a:pt x="68350" y="353940"/>
                        <a:pt x="51230" y="352163"/>
                        <a:pt x="34695" y="348780"/>
                      </a:cubicBezTo>
                      <a:lnTo>
                        <a:pt x="16985" y="343282"/>
                      </a:lnTo>
                      <a:lnTo>
                        <a:pt x="5160" y="305190"/>
                      </a:lnTo>
                      <a:cubicBezTo>
                        <a:pt x="1777" y="288655"/>
                        <a:pt x="0" y="271535"/>
                        <a:pt x="0" y="254000"/>
                      </a:cubicBezTo>
                      <a:cubicBezTo>
                        <a:pt x="0" y="113720"/>
                        <a:pt x="113720" y="0"/>
                        <a:pt x="254000" y="0"/>
                      </a:cubicBezTo>
                      <a:close/>
                    </a:path>
                  </a:pathLst>
                </a:custGeom>
                <a:solidFill>
                  <a:srgbClr val="F47E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33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110004020202020204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741573" y="2361971"/>
                <a:ext cx="450086" cy="738631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defPPr>
                  <a:defRPr lang="ko-KR"/>
                </a:defPPr>
                <a:lvl1pPr defTabSz="914400">
                  <a:lnSpc>
                    <a:spcPct val="120000"/>
                  </a:lnSpc>
                  <a:buClr>
                    <a:srgbClr val="32A3D7"/>
                  </a:buClr>
                  <a:buSzPct val="90000"/>
                  <a:defRPr sz="3600" spc="-150">
                    <a:ln>
                      <a:solidFill>
                        <a:srgbClr val="FF0000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나눔바른고딕" pitchFamily="50" charset="-127"/>
                    <a:ea typeface="나눔바른고딕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r>
                  <a:rPr kumimoji="0" lang="en-US" altLang="ko-KR" sz="2177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itchFamily="50" charset="-127"/>
                    <a:ea typeface="나눔바른고딕" pitchFamily="50" charset="-127"/>
                    <a:cs typeface="+mn-cs"/>
                  </a:rPr>
                  <a:t>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614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A792C-A148-A3F7-D8A1-250239A0F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74CC601-037D-035F-9B20-F2487579138B}"/>
              </a:ext>
            </a:extLst>
          </p:cNvPr>
          <p:cNvSpPr/>
          <p:nvPr/>
        </p:nvSpPr>
        <p:spPr>
          <a:xfrm>
            <a:off x="304800" y="937222"/>
            <a:ext cx="11645900" cy="5366550"/>
          </a:xfrm>
          <a:prstGeom prst="roundRect">
            <a:avLst>
              <a:gd name="adj" fmla="val 4161"/>
            </a:avLst>
          </a:prstGeom>
          <a:noFill/>
          <a:ln>
            <a:solidFill>
              <a:srgbClr val="F586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3568C5A-99BA-8E49-96C7-0FA9137E5241}"/>
              </a:ext>
            </a:extLst>
          </p:cNvPr>
          <p:cNvCxnSpPr>
            <a:cxnSpLocks/>
          </p:cNvCxnSpPr>
          <p:nvPr/>
        </p:nvCxnSpPr>
        <p:spPr>
          <a:xfrm>
            <a:off x="908572" y="3825034"/>
            <a:ext cx="0" cy="4578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9C5B724-1B0F-2896-3CC7-0CDBC7D0D559}"/>
              </a:ext>
            </a:extLst>
          </p:cNvPr>
          <p:cNvCxnSpPr>
            <a:cxnSpLocks/>
          </p:cNvCxnSpPr>
          <p:nvPr/>
        </p:nvCxnSpPr>
        <p:spPr>
          <a:xfrm>
            <a:off x="908572" y="1740102"/>
            <a:ext cx="0" cy="4578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79A9597-A1F7-5878-21A2-2D52206B1AB4}"/>
              </a:ext>
            </a:extLst>
          </p:cNvPr>
          <p:cNvCxnSpPr>
            <a:cxnSpLocks/>
          </p:cNvCxnSpPr>
          <p:nvPr/>
        </p:nvCxnSpPr>
        <p:spPr>
          <a:xfrm>
            <a:off x="908572" y="2779370"/>
            <a:ext cx="0" cy="4578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969731E-9CD6-8C73-F070-079705D4CC89}"/>
              </a:ext>
            </a:extLst>
          </p:cNvPr>
          <p:cNvCxnSpPr>
            <a:cxnSpLocks/>
          </p:cNvCxnSpPr>
          <p:nvPr/>
        </p:nvCxnSpPr>
        <p:spPr>
          <a:xfrm>
            <a:off x="908572" y="4860038"/>
            <a:ext cx="0" cy="4578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88D9E61B-19ED-1564-19ED-8D5DD9A3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8774327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4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데이터 소개 및 분석 </a:t>
            </a:r>
            <a:r>
              <a:rPr lang="en-US" altLang="ko-KR" sz="254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&gt; </a:t>
            </a:r>
            <a:r>
              <a:rPr lang="ko-KR" altLang="en-US" sz="240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공정 프로세스 및 수집 데이터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96EC4E8-2CC3-1412-AA50-2CB021EE8257}"/>
              </a:ext>
            </a:extLst>
          </p:cNvPr>
          <p:cNvGrpSpPr/>
          <p:nvPr/>
        </p:nvGrpSpPr>
        <p:grpSpPr>
          <a:xfrm>
            <a:off x="507048" y="1162201"/>
            <a:ext cx="5394414" cy="971247"/>
            <a:chOff x="507048" y="807150"/>
            <a:chExt cx="5394414" cy="971247"/>
          </a:xfrm>
        </p:grpSpPr>
        <p:sp>
          <p:nvSpPr>
            <p:cNvPr id="7" name="오른쪽 화살표 26">
              <a:extLst>
                <a:ext uri="{FF2B5EF4-FFF2-40B4-BE49-F238E27FC236}">
                  <a16:creationId xmlns:a16="http://schemas.microsoft.com/office/drawing/2014/main" id="{83BE54DF-3848-CB7B-456D-02B0965FE282}"/>
                </a:ext>
              </a:extLst>
            </p:cNvPr>
            <p:cNvSpPr/>
            <p:nvPr/>
          </p:nvSpPr>
          <p:spPr>
            <a:xfrm>
              <a:off x="908573" y="1046895"/>
              <a:ext cx="4992889" cy="324974"/>
            </a:xfrm>
            <a:prstGeom prst="rect">
              <a:avLst/>
            </a:prstGeom>
            <a:gradFill>
              <a:gsLst>
                <a:gs pos="86000">
                  <a:srgbClr val="FFFFFF"/>
                </a:gs>
                <a:gs pos="0">
                  <a:srgbClr val="D9D9D9"/>
                </a:gs>
              </a:gsLst>
              <a:lin ang="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4741CA1-6066-5E0A-2B0C-D35918513F44}"/>
                </a:ext>
              </a:extLst>
            </p:cNvPr>
            <p:cNvGrpSpPr/>
            <p:nvPr/>
          </p:nvGrpSpPr>
          <p:grpSpPr>
            <a:xfrm>
              <a:off x="507048" y="807150"/>
              <a:ext cx="5308731" cy="971247"/>
              <a:chOff x="6070600" y="2006160"/>
              <a:chExt cx="6121400" cy="1119927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85CF8F05-DE61-7873-24C8-D25FE1B5859F}"/>
                  </a:ext>
                </a:extLst>
              </p:cNvPr>
              <p:cNvGrpSpPr/>
              <p:nvPr/>
            </p:nvGrpSpPr>
            <p:grpSpPr>
              <a:xfrm>
                <a:off x="6070600" y="2006160"/>
                <a:ext cx="6121400" cy="934129"/>
                <a:chOff x="6785558" y="2006161"/>
                <a:chExt cx="3450643" cy="526570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8712F64C-89C3-AF8F-EAA2-EA4562961D8E}"/>
                    </a:ext>
                  </a:extLst>
                </p:cNvPr>
                <p:cNvSpPr/>
                <p:nvPr/>
              </p:nvSpPr>
              <p:spPr>
                <a:xfrm>
                  <a:off x="6833657" y="2142116"/>
                  <a:ext cx="3402544" cy="254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80000" tIns="0" rIns="0" bIns="0" rtlCol="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10000"/>
                    <a:buFontTx/>
                    <a:buNone/>
                    <a:tabLst/>
                    <a:defRPr/>
                  </a:pPr>
                  <a:endParaRPr kumimoji="0" lang="en-US" altLang="ko-KR" sz="1050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89126BA1-F098-167D-399E-CD321E841D87}"/>
                    </a:ext>
                  </a:extLst>
                </p:cNvPr>
                <p:cNvGrpSpPr/>
                <p:nvPr/>
              </p:nvGrpSpPr>
              <p:grpSpPr>
                <a:xfrm>
                  <a:off x="6785558" y="2006161"/>
                  <a:ext cx="526570" cy="526570"/>
                  <a:chOff x="7628034" y="4019341"/>
                  <a:chExt cx="1235056" cy="1235056"/>
                </a:xfrm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F5D32637-F481-FB00-F39A-08B2B818F0AB}"/>
                      </a:ext>
                    </a:extLst>
                  </p:cNvPr>
                  <p:cNvSpPr/>
                  <p:nvPr/>
                </p:nvSpPr>
                <p:spPr>
                  <a:xfrm>
                    <a:off x="7628034" y="4019341"/>
                    <a:ext cx="1235056" cy="1235056"/>
                  </a:xfrm>
                  <a:prstGeom prst="ellipse">
                    <a:avLst/>
                  </a:prstGeom>
                  <a:solidFill>
                    <a:srgbClr val="EAEA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8A8698B9-06C7-3769-8BAD-1EA3FA9D3277}"/>
                      </a:ext>
                    </a:extLst>
                  </p:cNvPr>
                  <p:cNvSpPr/>
                  <p:nvPr/>
                </p:nvSpPr>
                <p:spPr>
                  <a:xfrm>
                    <a:off x="7758662" y="4149969"/>
                    <a:ext cx="973800" cy="973800"/>
                  </a:xfrm>
                  <a:prstGeom prst="ellipse">
                    <a:avLst/>
                  </a:prstGeom>
                  <a:solidFill>
                    <a:srgbClr val="F46A2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2000" b="1" i="0" u="none" strike="noStrike" kern="1200" cap="none" spc="-15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rPr>
                      <a:t>1</a:t>
                    </a:r>
                    <a:endParaRPr kumimoji="0" lang="ko-KR" altLang="en-US" sz="2000" b="1" i="0" u="none" strike="noStrike" kern="1200" cap="none" spc="-150" normalizeH="0" baseline="0" noProof="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A8CF3E4-B8D8-697B-E815-5495DFBAAA92}"/>
                    </a:ext>
                  </a:extLst>
                </p:cNvPr>
                <p:cNvSpPr txBox="1"/>
                <p:nvPr/>
              </p:nvSpPr>
              <p:spPr>
                <a:xfrm flipH="1">
                  <a:off x="7394323" y="2165670"/>
                  <a:ext cx="2382595" cy="207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ts val="2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-150" normalizeH="0" baseline="0" noProof="0" dirty="0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공급기</a:t>
                  </a:r>
                  <a:endParaRPr kumimoji="0" lang="ko-KR" altLang="en-US" sz="1100" b="0" i="0" u="none" strike="noStrike" kern="1200" cap="none" spc="-150" normalizeH="0" baseline="0" noProof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1F836EF-D939-28E6-897F-989ABE88EC24}"/>
                  </a:ext>
                </a:extLst>
              </p:cNvPr>
              <p:cNvSpPr/>
              <p:nvPr/>
            </p:nvSpPr>
            <p:spPr>
              <a:xfrm>
                <a:off x="7150543" y="2770117"/>
                <a:ext cx="4108008" cy="355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6894" tIns="46183" rIns="46894" bIns="46183" anchor="t" anchorCtr="0">
                <a:spAutoFit/>
              </a:bodyPr>
              <a:lstStyle/>
              <a:p>
                <a:pPr marL="88900" marR="0" lvl="0" indent="-88900" algn="l" defTabSz="577332" rtl="0" eaLnBrk="1" fontAlgn="auto" latinLnBrk="1" hangingPunct="1">
                  <a:lnSpc>
                    <a:spcPct val="100000"/>
                  </a:lnSpc>
                  <a:spcBef>
                    <a:spcPts val="192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부품을 열처리 설비에 공급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DF5CE3-DB65-C207-FC43-9C85948B8415}"/>
              </a:ext>
            </a:extLst>
          </p:cNvPr>
          <p:cNvGrpSpPr/>
          <p:nvPr/>
        </p:nvGrpSpPr>
        <p:grpSpPr>
          <a:xfrm>
            <a:off x="507048" y="2201607"/>
            <a:ext cx="5624572" cy="971247"/>
            <a:chOff x="507048" y="1730856"/>
            <a:chExt cx="5624572" cy="971247"/>
          </a:xfrm>
        </p:grpSpPr>
        <p:sp>
          <p:nvSpPr>
            <p:cNvPr id="19" name="오른쪽 화살표 26">
              <a:extLst>
                <a:ext uri="{FF2B5EF4-FFF2-40B4-BE49-F238E27FC236}">
                  <a16:creationId xmlns:a16="http://schemas.microsoft.com/office/drawing/2014/main" id="{71725300-7C01-D05B-EED3-2C1B8F691C07}"/>
                </a:ext>
              </a:extLst>
            </p:cNvPr>
            <p:cNvSpPr/>
            <p:nvPr/>
          </p:nvSpPr>
          <p:spPr>
            <a:xfrm>
              <a:off x="908573" y="1785263"/>
              <a:ext cx="5223047" cy="727832"/>
            </a:xfrm>
            <a:prstGeom prst="rightArrow">
              <a:avLst>
                <a:gd name="adj1" fmla="val 50000"/>
                <a:gd name="adj2" fmla="val 57542"/>
              </a:avLst>
            </a:prstGeom>
            <a:gradFill>
              <a:gsLst>
                <a:gs pos="0">
                  <a:srgbClr val="F2F2F2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04B959-EDA1-23B9-1E7D-9F3A7BA5A391}"/>
                </a:ext>
              </a:extLst>
            </p:cNvPr>
            <p:cNvGrpSpPr/>
            <p:nvPr/>
          </p:nvGrpSpPr>
          <p:grpSpPr>
            <a:xfrm>
              <a:off x="507048" y="1730856"/>
              <a:ext cx="5308731" cy="971247"/>
              <a:chOff x="6070600" y="2006160"/>
              <a:chExt cx="6121400" cy="1119927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7C719554-6A2D-763E-2248-B69587D054C0}"/>
                  </a:ext>
                </a:extLst>
              </p:cNvPr>
              <p:cNvGrpSpPr/>
              <p:nvPr/>
            </p:nvGrpSpPr>
            <p:grpSpPr>
              <a:xfrm>
                <a:off x="6070600" y="2006160"/>
                <a:ext cx="6121400" cy="934129"/>
                <a:chOff x="6785558" y="2006161"/>
                <a:chExt cx="3450643" cy="52657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6A8A789C-04CA-A87A-3422-A28DC6B249BE}"/>
                    </a:ext>
                  </a:extLst>
                </p:cNvPr>
                <p:cNvSpPr/>
                <p:nvPr/>
              </p:nvSpPr>
              <p:spPr>
                <a:xfrm>
                  <a:off x="6833657" y="2142116"/>
                  <a:ext cx="3402544" cy="254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80000" tIns="0" rIns="0" bIns="0" rtlCol="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10000"/>
                    <a:buFontTx/>
                    <a:buNone/>
                    <a:tabLst/>
                    <a:defRPr/>
                  </a:pPr>
                  <a:endParaRPr kumimoji="0" lang="en-US" altLang="ko-KR" sz="1050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D16D0FDE-055F-68D6-F99B-A8493B6BBE65}"/>
                    </a:ext>
                  </a:extLst>
                </p:cNvPr>
                <p:cNvGrpSpPr/>
                <p:nvPr/>
              </p:nvGrpSpPr>
              <p:grpSpPr>
                <a:xfrm>
                  <a:off x="6785558" y="2006161"/>
                  <a:ext cx="526570" cy="526570"/>
                  <a:chOff x="7628034" y="4019341"/>
                  <a:chExt cx="1235056" cy="1235056"/>
                </a:xfrm>
              </p:grpSpPr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F9027058-9482-7148-AF4F-4C41306E1F48}"/>
                      </a:ext>
                    </a:extLst>
                  </p:cNvPr>
                  <p:cNvSpPr/>
                  <p:nvPr/>
                </p:nvSpPr>
                <p:spPr>
                  <a:xfrm>
                    <a:off x="7628034" y="4019341"/>
                    <a:ext cx="1235056" cy="1235056"/>
                  </a:xfrm>
                  <a:prstGeom prst="ellipse">
                    <a:avLst/>
                  </a:prstGeom>
                  <a:solidFill>
                    <a:srgbClr val="EAEA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50" name="타원 49">
                    <a:extLst>
                      <a:ext uri="{FF2B5EF4-FFF2-40B4-BE49-F238E27FC236}">
                        <a16:creationId xmlns:a16="http://schemas.microsoft.com/office/drawing/2014/main" id="{EE8543D8-0350-92B4-1024-1DB04ED8CFE4}"/>
                      </a:ext>
                    </a:extLst>
                  </p:cNvPr>
                  <p:cNvSpPr/>
                  <p:nvPr/>
                </p:nvSpPr>
                <p:spPr>
                  <a:xfrm>
                    <a:off x="7758662" y="4149969"/>
                    <a:ext cx="973800" cy="973800"/>
                  </a:xfrm>
                  <a:prstGeom prst="ellipse">
                    <a:avLst/>
                  </a:prstGeom>
                  <a:solidFill>
                    <a:srgbClr val="F46A2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2000" b="1" i="0" u="none" strike="noStrike" kern="1200" cap="none" spc="-15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rPr>
                      <a:t>2</a:t>
                    </a:r>
                    <a:endParaRPr kumimoji="0" lang="ko-KR" altLang="en-US" sz="2000" b="1" i="0" u="none" strike="noStrike" kern="1200" cap="none" spc="-150" normalizeH="0" baseline="0" noProof="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D92E37E-D5CD-835A-B63D-9F703084D9B5}"/>
                    </a:ext>
                  </a:extLst>
                </p:cNvPr>
                <p:cNvSpPr txBox="1"/>
                <p:nvPr/>
              </p:nvSpPr>
              <p:spPr>
                <a:xfrm flipH="1">
                  <a:off x="7394323" y="2165670"/>
                  <a:ext cx="2382595" cy="207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ts val="2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-150" normalizeH="0" baseline="0" noProof="0" dirty="0" err="1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소입로</a:t>
                  </a:r>
                  <a:endParaRPr kumimoji="0" lang="ko-KR" altLang="en-US" sz="1100" b="0" i="0" u="none" strike="noStrike" kern="1200" cap="none" spc="-150" normalizeH="0" baseline="0" noProof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1BE6F85F-F94D-F624-98FA-31C5E5F829D9}"/>
                  </a:ext>
                </a:extLst>
              </p:cNvPr>
              <p:cNvSpPr/>
              <p:nvPr/>
            </p:nvSpPr>
            <p:spPr>
              <a:xfrm>
                <a:off x="7150543" y="2770117"/>
                <a:ext cx="4108008" cy="355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6894" tIns="46183" rIns="46894" bIns="46183" anchor="t" anchorCtr="0">
                <a:spAutoFit/>
              </a:bodyPr>
              <a:lstStyle/>
              <a:p>
                <a:pPr marL="88900" marR="0" lvl="0" indent="-88900" algn="l" defTabSz="577332" rtl="0" eaLnBrk="1" fontAlgn="auto" latinLnBrk="1" hangingPunct="1">
                  <a:lnSpc>
                    <a:spcPct val="100000"/>
                  </a:lnSpc>
                  <a:spcBef>
                    <a:spcPts val="192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부품을 가열하는 로 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(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고온으로 가열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, 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약 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800 ℃)</a:t>
                </a:r>
                <a:endParaRPr kumimoji="0" lang="ko-KR" altLang="en-US" sz="1400" b="0" i="0" u="none" strike="noStrike" kern="0" cap="none" spc="-50" normalizeH="0" baseline="0" noProof="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endParaRPr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EFB0FD-BE7F-66DE-7B49-D004FD3955DB}"/>
              </a:ext>
            </a:extLst>
          </p:cNvPr>
          <p:cNvGrpSpPr/>
          <p:nvPr/>
        </p:nvGrpSpPr>
        <p:grpSpPr>
          <a:xfrm>
            <a:off x="507048" y="3241013"/>
            <a:ext cx="5624572" cy="971247"/>
            <a:chOff x="507048" y="2654562"/>
            <a:chExt cx="5624572" cy="971247"/>
          </a:xfrm>
        </p:grpSpPr>
        <p:sp>
          <p:nvSpPr>
            <p:cNvPr id="17" name="오른쪽 화살표 26">
              <a:extLst>
                <a:ext uri="{FF2B5EF4-FFF2-40B4-BE49-F238E27FC236}">
                  <a16:creationId xmlns:a16="http://schemas.microsoft.com/office/drawing/2014/main" id="{6E688FE3-942C-1CF5-25E3-7B0DF4473B9F}"/>
                </a:ext>
              </a:extLst>
            </p:cNvPr>
            <p:cNvSpPr/>
            <p:nvPr/>
          </p:nvSpPr>
          <p:spPr>
            <a:xfrm>
              <a:off x="908573" y="2714588"/>
              <a:ext cx="5223047" cy="727832"/>
            </a:xfrm>
            <a:prstGeom prst="rightArrow">
              <a:avLst>
                <a:gd name="adj1" fmla="val 50000"/>
                <a:gd name="adj2" fmla="val 57542"/>
              </a:avLst>
            </a:prstGeom>
            <a:gradFill>
              <a:gsLst>
                <a:gs pos="0">
                  <a:srgbClr val="F2F2F2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572A7F3-9E93-E0FD-3CB9-97CF15449DE6}"/>
                </a:ext>
              </a:extLst>
            </p:cNvPr>
            <p:cNvGrpSpPr/>
            <p:nvPr/>
          </p:nvGrpSpPr>
          <p:grpSpPr>
            <a:xfrm>
              <a:off x="507048" y="2654562"/>
              <a:ext cx="5531802" cy="971247"/>
              <a:chOff x="6070600" y="2006160"/>
              <a:chExt cx="6378619" cy="111992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1BDC9885-A597-7660-8BB5-9ACEC5DC71AA}"/>
                  </a:ext>
                </a:extLst>
              </p:cNvPr>
              <p:cNvGrpSpPr/>
              <p:nvPr/>
            </p:nvGrpSpPr>
            <p:grpSpPr>
              <a:xfrm>
                <a:off x="6070600" y="2006160"/>
                <a:ext cx="6121400" cy="934129"/>
                <a:chOff x="6785558" y="2006161"/>
                <a:chExt cx="3450643" cy="526570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529AE4E-872A-F31F-DCD5-9FC3195A2071}"/>
                    </a:ext>
                  </a:extLst>
                </p:cNvPr>
                <p:cNvSpPr/>
                <p:nvPr/>
              </p:nvSpPr>
              <p:spPr>
                <a:xfrm>
                  <a:off x="6833657" y="2142116"/>
                  <a:ext cx="3402544" cy="254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80000" tIns="0" rIns="0" bIns="0" rtlCol="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10000"/>
                    <a:buFontTx/>
                    <a:buNone/>
                    <a:tabLst/>
                    <a:defRPr/>
                  </a:pPr>
                  <a:endParaRPr kumimoji="0" lang="en-US" altLang="ko-KR" sz="1050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6B718D7E-438E-17D7-487F-4BB959B67C2C}"/>
                    </a:ext>
                  </a:extLst>
                </p:cNvPr>
                <p:cNvGrpSpPr/>
                <p:nvPr/>
              </p:nvGrpSpPr>
              <p:grpSpPr>
                <a:xfrm>
                  <a:off x="6785558" y="2006161"/>
                  <a:ext cx="526570" cy="526570"/>
                  <a:chOff x="7628034" y="4019341"/>
                  <a:chExt cx="1235056" cy="1235056"/>
                </a:xfrm>
              </p:grpSpPr>
              <p:sp>
                <p:nvSpPr>
                  <p:cNvPr id="57" name="타원 56">
                    <a:extLst>
                      <a:ext uri="{FF2B5EF4-FFF2-40B4-BE49-F238E27FC236}">
                        <a16:creationId xmlns:a16="http://schemas.microsoft.com/office/drawing/2014/main" id="{EBCE5BFA-6467-4747-A3F3-94A888A51FC2}"/>
                      </a:ext>
                    </a:extLst>
                  </p:cNvPr>
                  <p:cNvSpPr/>
                  <p:nvPr/>
                </p:nvSpPr>
                <p:spPr>
                  <a:xfrm>
                    <a:off x="7628034" y="4019341"/>
                    <a:ext cx="1235056" cy="1235056"/>
                  </a:xfrm>
                  <a:prstGeom prst="ellipse">
                    <a:avLst/>
                  </a:prstGeom>
                  <a:solidFill>
                    <a:srgbClr val="EAEA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58" name="타원 57">
                    <a:extLst>
                      <a:ext uri="{FF2B5EF4-FFF2-40B4-BE49-F238E27FC236}">
                        <a16:creationId xmlns:a16="http://schemas.microsoft.com/office/drawing/2014/main" id="{9D834264-9037-575D-B351-0E0A92DB2568}"/>
                      </a:ext>
                    </a:extLst>
                  </p:cNvPr>
                  <p:cNvSpPr/>
                  <p:nvPr/>
                </p:nvSpPr>
                <p:spPr>
                  <a:xfrm>
                    <a:off x="7758662" y="4149969"/>
                    <a:ext cx="973800" cy="973800"/>
                  </a:xfrm>
                  <a:prstGeom prst="ellipse">
                    <a:avLst/>
                  </a:prstGeom>
                  <a:solidFill>
                    <a:srgbClr val="F46A2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2000" b="1" i="0" u="none" strike="noStrike" kern="1200" cap="none" spc="-15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rPr>
                      <a:t>3</a:t>
                    </a:r>
                    <a:endParaRPr kumimoji="0" lang="ko-KR" altLang="en-US" sz="2000" b="1" i="0" u="none" strike="noStrike" kern="1200" cap="none" spc="-150" normalizeH="0" baseline="0" noProof="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E9C0682-50C9-5BB1-6BA9-24547BF4F23B}"/>
                    </a:ext>
                  </a:extLst>
                </p:cNvPr>
                <p:cNvSpPr txBox="1"/>
                <p:nvPr/>
              </p:nvSpPr>
              <p:spPr>
                <a:xfrm flipH="1">
                  <a:off x="7394323" y="2165670"/>
                  <a:ext cx="2382595" cy="207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ts val="2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-150" normalizeH="0" baseline="0" noProof="0" dirty="0" err="1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소입탱크</a:t>
                  </a:r>
                  <a:endParaRPr kumimoji="0" lang="ko-KR" altLang="en-US" sz="1100" b="0" i="0" u="none" strike="noStrike" kern="1200" cap="none" spc="-150" normalizeH="0" baseline="0" noProof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915AD3D-3875-3346-F09F-DEB0F401FCFD}"/>
                  </a:ext>
                </a:extLst>
              </p:cNvPr>
              <p:cNvSpPr/>
              <p:nvPr/>
            </p:nvSpPr>
            <p:spPr>
              <a:xfrm>
                <a:off x="7150542" y="2770117"/>
                <a:ext cx="5298677" cy="355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6894" tIns="46183" rIns="46894" bIns="46183" anchor="t" anchorCtr="0">
                <a:spAutoFit/>
              </a:bodyPr>
              <a:lstStyle/>
              <a:p>
                <a:pPr marL="88900" marR="0" lvl="0" indent="-88900" algn="l" defTabSz="577332" rtl="0" eaLnBrk="1" fontAlgn="auto" latinLnBrk="1" hangingPunct="1">
                  <a:lnSpc>
                    <a:spcPct val="100000"/>
                  </a:lnSpc>
                  <a:spcBef>
                    <a:spcPts val="192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Austemper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 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: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 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250~450℃ 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소금물에 담가는 소금욕으로 급랭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1FADF24-F245-4586-C0A8-41CA23072275}"/>
              </a:ext>
            </a:extLst>
          </p:cNvPr>
          <p:cNvGrpSpPr/>
          <p:nvPr/>
        </p:nvGrpSpPr>
        <p:grpSpPr>
          <a:xfrm>
            <a:off x="507048" y="4280419"/>
            <a:ext cx="5588951" cy="971247"/>
            <a:chOff x="507048" y="3578268"/>
            <a:chExt cx="5588951" cy="971247"/>
          </a:xfrm>
        </p:grpSpPr>
        <p:sp>
          <p:nvSpPr>
            <p:cNvPr id="20" name="오른쪽 화살표 26">
              <a:extLst>
                <a:ext uri="{FF2B5EF4-FFF2-40B4-BE49-F238E27FC236}">
                  <a16:creationId xmlns:a16="http://schemas.microsoft.com/office/drawing/2014/main" id="{954213A7-4697-FF58-8212-54C21AD01E1B}"/>
                </a:ext>
              </a:extLst>
            </p:cNvPr>
            <p:cNvSpPr/>
            <p:nvPr/>
          </p:nvSpPr>
          <p:spPr>
            <a:xfrm>
              <a:off x="908573" y="3628497"/>
              <a:ext cx="5187426" cy="727832"/>
            </a:xfrm>
            <a:prstGeom prst="rightArrow">
              <a:avLst>
                <a:gd name="adj1" fmla="val 50000"/>
                <a:gd name="adj2" fmla="val 57542"/>
              </a:avLst>
            </a:prstGeom>
            <a:gradFill>
              <a:gsLst>
                <a:gs pos="0">
                  <a:srgbClr val="F2F2F2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2794604-D860-8764-03D5-451EEE6CD14C}"/>
                </a:ext>
              </a:extLst>
            </p:cNvPr>
            <p:cNvGrpSpPr/>
            <p:nvPr/>
          </p:nvGrpSpPr>
          <p:grpSpPr>
            <a:xfrm>
              <a:off x="507048" y="3578268"/>
              <a:ext cx="5308731" cy="971247"/>
              <a:chOff x="6070600" y="2006160"/>
              <a:chExt cx="6121400" cy="1119927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7A048DD0-578B-700E-F82B-F96776EC8CA5}"/>
                  </a:ext>
                </a:extLst>
              </p:cNvPr>
              <p:cNvGrpSpPr/>
              <p:nvPr/>
            </p:nvGrpSpPr>
            <p:grpSpPr>
              <a:xfrm>
                <a:off x="6070600" y="2006160"/>
                <a:ext cx="6121400" cy="934129"/>
                <a:chOff x="6785558" y="2006161"/>
                <a:chExt cx="3450643" cy="526570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2E9517A1-11E4-C517-7E72-AAF367D08056}"/>
                    </a:ext>
                  </a:extLst>
                </p:cNvPr>
                <p:cNvSpPr/>
                <p:nvPr/>
              </p:nvSpPr>
              <p:spPr>
                <a:xfrm>
                  <a:off x="6833657" y="2142116"/>
                  <a:ext cx="3402544" cy="254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80000" tIns="0" rIns="0" bIns="0" rtlCol="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10000"/>
                    <a:buFontTx/>
                    <a:buNone/>
                    <a:tabLst/>
                    <a:defRPr/>
                  </a:pPr>
                  <a:endParaRPr kumimoji="0" lang="en-US" altLang="ko-KR" sz="1050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52F91A22-4316-01DF-3CD0-5BBBD5BA670A}"/>
                    </a:ext>
                  </a:extLst>
                </p:cNvPr>
                <p:cNvGrpSpPr/>
                <p:nvPr/>
              </p:nvGrpSpPr>
              <p:grpSpPr>
                <a:xfrm>
                  <a:off x="6785558" y="2006161"/>
                  <a:ext cx="526570" cy="526570"/>
                  <a:chOff x="7628034" y="4019341"/>
                  <a:chExt cx="1235056" cy="1235056"/>
                </a:xfrm>
              </p:grpSpPr>
              <p:sp>
                <p:nvSpPr>
                  <p:cNvPr id="65" name="타원 64">
                    <a:extLst>
                      <a:ext uri="{FF2B5EF4-FFF2-40B4-BE49-F238E27FC236}">
                        <a16:creationId xmlns:a16="http://schemas.microsoft.com/office/drawing/2014/main" id="{768D1855-C786-2C01-A621-7E73719C9A1A}"/>
                      </a:ext>
                    </a:extLst>
                  </p:cNvPr>
                  <p:cNvSpPr/>
                  <p:nvPr/>
                </p:nvSpPr>
                <p:spPr>
                  <a:xfrm>
                    <a:off x="7628034" y="4019341"/>
                    <a:ext cx="1235056" cy="1235056"/>
                  </a:xfrm>
                  <a:prstGeom prst="ellipse">
                    <a:avLst/>
                  </a:prstGeom>
                  <a:solidFill>
                    <a:srgbClr val="EAEA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66" name="타원 65">
                    <a:extLst>
                      <a:ext uri="{FF2B5EF4-FFF2-40B4-BE49-F238E27FC236}">
                        <a16:creationId xmlns:a16="http://schemas.microsoft.com/office/drawing/2014/main" id="{318F496E-953D-A4B0-4E8B-50D476DBC3B1}"/>
                      </a:ext>
                    </a:extLst>
                  </p:cNvPr>
                  <p:cNvSpPr/>
                  <p:nvPr/>
                </p:nvSpPr>
                <p:spPr>
                  <a:xfrm>
                    <a:off x="7758662" y="4149969"/>
                    <a:ext cx="973800" cy="973800"/>
                  </a:xfrm>
                  <a:prstGeom prst="ellipse">
                    <a:avLst/>
                  </a:prstGeom>
                  <a:solidFill>
                    <a:srgbClr val="F46A2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2000" b="1" i="0" u="none" strike="noStrike" kern="1200" cap="none" spc="-15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rPr>
                      <a:t>4</a:t>
                    </a:r>
                    <a:endParaRPr kumimoji="0" lang="ko-KR" altLang="en-US" sz="2000" b="1" i="0" u="none" strike="noStrike" kern="1200" cap="none" spc="-150" normalizeH="0" baseline="0" noProof="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ACA6931-4D72-4339-E09B-53C47ACBDD4C}"/>
                    </a:ext>
                  </a:extLst>
                </p:cNvPr>
                <p:cNvSpPr txBox="1"/>
                <p:nvPr/>
              </p:nvSpPr>
              <p:spPr>
                <a:xfrm flipH="1">
                  <a:off x="7394323" y="2165670"/>
                  <a:ext cx="2382595" cy="207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ts val="2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-150" normalizeH="0" baseline="0" noProof="0" dirty="0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 </a:t>
                  </a:r>
                  <a:r>
                    <a:rPr kumimoji="0" lang="en-US" altLang="ko-KR" sz="1800" b="0" i="0" u="none" strike="noStrike" kern="1200" cap="none" spc="-150" normalizeH="0" baseline="0" noProof="0" dirty="0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Quenching (</a:t>
                  </a:r>
                  <a:r>
                    <a:rPr kumimoji="0" lang="ko-KR" altLang="en-US" sz="1800" b="0" i="0" u="none" strike="noStrike" kern="1200" cap="none" spc="-150" normalizeH="0" baseline="0" noProof="0" dirty="0" err="1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후세척</a:t>
                  </a:r>
                  <a:r>
                    <a:rPr kumimoji="0" lang="en-US" altLang="ko-KR" sz="1800" b="0" i="0" u="none" strike="noStrike" kern="1200" cap="none" spc="-150" normalizeH="0" baseline="0" noProof="0" dirty="0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)</a:t>
                  </a:r>
                  <a:endParaRPr kumimoji="0" lang="ko-KR" altLang="en-US" sz="1100" b="0" i="0" u="none" strike="noStrike" kern="1200" cap="none" spc="-150" normalizeH="0" baseline="0" noProof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C2377F0B-EED6-66B4-E441-255BA1E7AE5D}"/>
                  </a:ext>
                </a:extLst>
              </p:cNvPr>
              <p:cNvSpPr/>
              <p:nvPr/>
            </p:nvSpPr>
            <p:spPr>
              <a:xfrm>
                <a:off x="7150543" y="2770117"/>
                <a:ext cx="4108008" cy="355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6894" tIns="46183" rIns="46894" bIns="46183" anchor="t" anchorCtr="0">
                <a:spAutoFit/>
              </a:bodyPr>
              <a:lstStyle/>
              <a:p>
                <a:pPr marL="88900" marR="0" lvl="0" indent="-88900" algn="l" defTabSz="577332" rtl="0" eaLnBrk="1" fontAlgn="auto" latinLnBrk="1" hangingPunct="1">
                  <a:lnSpc>
                    <a:spcPct val="100000"/>
                  </a:lnSpc>
                  <a:spcBef>
                    <a:spcPts val="192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냉각 후 표면의 잔여 소금과 </a:t>
                </a:r>
                <a:r>
                  <a:rPr kumimoji="0" lang="ko-KR" altLang="en-US" sz="1400" b="0" i="0" u="none" strike="noStrike" kern="0" cap="none" spc="-50" normalizeH="0" baseline="0" noProof="0" dirty="0" err="1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오염물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 제거</a:t>
                </a: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96155C-43D2-22A1-4D59-9B45A09FC451}"/>
              </a:ext>
            </a:extLst>
          </p:cNvPr>
          <p:cNvGrpSpPr/>
          <p:nvPr/>
        </p:nvGrpSpPr>
        <p:grpSpPr>
          <a:xfrm>
            <a:off x="507048" y="5319825"/>
            <a:ext cx="5588951" cy="971247"/>
            <a:chOff x="507048" y="4501974"/>
            <a:chExt cx="5588951" cy="971247"/>
          </a:xfrm>
        </p:grpSpPr>
        <p:sp>
          <p:nvSpPr>
            <p:cNvPr id="21" name="오른쪽 화살표 26">
              <a:extLst>
                <a:ext uri="{FF2B5EF4-FFF2-40B4-BE49-F238E27FC236}">
                  <a16:creationId xmlns:a16="http://schemas.microsoft.com/office/drawing/2014/main" id="{690EE8E0-DD31-93DE-8E4F-E399B518AF6A}"/>
                </a:ext>
              </a:extLst>
            </p:cNvPr>
            <p:cNvSpPr/>
            <p:nvPr/>
          </p:nvSpPr>
          <p:spPr>
            <a:xfrm>
              <a:off x="908573" y="4557629"/>
              <a:ext cx="5187426" cy="727832"/>
            </a:xfrm>
            <a:prstGeom prst="rightArrow">
              <a:avLst>
                <a:gd name="adj1" fmla="val 50000"/>
                <a:gd name="adj2" fmla="val 57542"/>
              </a:avLst>
            </a:prstGeom>
            <a:gradFill>
              <a:gsLst>
                <a:gs pos="0">
                  <a:srgbClr val="F2F2F2"/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3B65AE8B-0634-26A5-3078-8C257CB6518F}"/>
                </a:ext>
              </a:extLst>
            </p:cNvPr>
            <p:cNvGrpSpPr/>
            <p:nvPr/>
          </p:nvGrpSpPr>
          <p:grpSpPr>
            <a:xfrm>
              <a:off x="507048" y="4501974"/>
              <a:ext cx="5308731" cy="971247"/>
              <a:chOff x="6070600" y="2006160"/>
              <a:chExt cx="6121400" cy="1119927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E585CB79-6A21-E474-7CCA-10FA1E43BA37}"/>
                  </a:ext>
                </a:extLst>
              </p:cNvPr>
              <p:cNvGrpSpPr/>
              <p:nvPr/>
            </p:nvGrpSpPr>
            <p:grpSpPr>
              <a:xfrm>
                <a:off x="6070600" y="2006160"/>
                <a:ext cx="6121400" cy="934129"/>
                <a:chOff x="6785558" y="2006161"/>
                <a:chExt cx="3450643" cy="526570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6970E758-D7ED-58A0-2063-5CA608AD3E0E}"/>
                    </a:ext>
                  </a:extLst>
                </p:cNvPr>
                <p:cNvSpPr/>
                <p:nvPr/>
              </p:nvSpPr>
              <p:spPr>
                <a:xfrm>
                  <a:off x="6833657" y="2142116"/>
                  <a:ext cx="3402544" cy="2546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180000" tIns="0" rIns="0" bIns="0" rtlCol="0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10000"/>
                    <a:buFontTx/>
                    <a:buNone/>
                    <a:tabLst/>
                    <a:defRPr/>
                  </a:pPr>
                  <a:endParaRPr kumimoji="0" lang="en-US" altLang="ko-KR" sz="1050" b="1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ED7DDAB2-3E6E-948F-3836-8626CF99EC22}"/>
                    </a:ext>
                  </a:extLst>
                </p:cNvPr>
                <p:cNvGrpSpPr/>
                <p:nvPr/>
              </p:nvGrpSpPr>
              <p:grpSpPr>
                <a:xfrm>
                  <a:off x="6785558" y="2006161"/>
                  <a:ext cx="526570" cy="526570"/>
                  <a:chOff x="7628034" y="4019341"/>
                  <a:chExt cx="1235056" cy="1235056"/>
                </a:xfrm>
              </p:grpSpPr>
              <p:sp>
                <p:nvSpPr>
                  <p:cNvPr id="73" name="타원 72">
                    <a:extLst>
                      <a:ext uri="{FF2B5EF4-FFF2-40B4-BE49-F238E27FC236}">
                        <a16:creationId xmlns:a16="http://schemas.microsoft.com/office/drawing/2014/main" id="{B66CB903-0A21-64B5-9511-9943DEEF07AA}"/>
                      </a:ext>
                    </a:extLst>
                  </p:cNvPr>
                  <p:cNvSpPr/>
                  <p:nvPr/>
                </p:nvSpPr>
                <p:spPr>
                  <a:xfrm>
                    <a:off x="7628034" y="4019341"/>
                    <a:ext cx="1235056" cy="1235056"/>
                  </a:xfrm>
                  <a:prstGeom prst="ellipse">
                    <a:avLst/>
                  </a:prstGeom>
                  <a:solidFill>
                    <a:srgbClr val="EAEAE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200" b="0" i="0" u="none" strike="noStrike" kern="1200" cap="none" spc="0" normalizeH="0" baseline="0" noProof="0" dirty="0">
                      <a:ln>
                        <a:solidFill>
                          <a:prstClr val="white">
                            <a:alpha val="0"/>
                          </a:prst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  <p:sp>
                <p:nvSpPr>
                  <p:cNvPr id="74" name="타원 73">
                    <a:extLst>
                      <a:ext uri="{FF2B5EF4-FFF2-40B4-BE49-F238E27FC236}">
                        <a16:creationId xmlns:a16="http://schemas.microsoft.com/office/drawing/2014/main" id="{E2BD930B-CAFD-AC22-BBB8-012B68E94277}"/>
                      </a:ext>
                    </a:extLst>
                  </p:cNvPr>
                  <p:cNvSpPr/>
                  <p:nvPr/>
                </p:nvSpPr>
                <p:spPr>
                  <a:xfrm>
                    <a:off x="7758662" y="4149969"/>
                    <a:ext cx="973800" cy="973800"/>
                  </a:xfrm>
                  <a:prstGeom prst="ellipse">
                    <a:avLst/>
                  </a:prstGeom>
                  <a:solidFill>
                    <a:srgbClr val="F46A25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2000" b="1" i="0" u="none" strike="noStrike" kern="1200" cap="none" spc="-150" normalizeH="0" baseline="0" noProof="0" dirty="0">
                        <a:ln>
                          <a:solidFill>
                            <a:sysClr val="windowText" lastClr="000000">
                              <a:alpha val="0"/>
                            </a:sysClr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rPr>
                      <a:t>5</a:t>
                    </a:r>
                    <a:endParaRPr kumimoji="0" lang="ko-KR" altLang="en-US" sz="2000" b="1" i="0" u="none" strike="noStrike" kern="1200" cap="none" spc="-150" normalizeH="0" baseline="0" noProof="0" dirty="0">
                      <a:ln>
                        <a:solidFill>
                          <a:sysClr val="windowText" lastClr="000000">
                            <a:alpha val="0"/>
                          </a:sysClr>
                        </a:solidFill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E646EA7-5859-ACE8-6CF3-C0CFB65DE58B}"/>
                    </a:ext>
                  </a:extLst>
                </p:cNvPr>
                <p:cNvSpPr txBox="1"/>
                <p:nvPr/>
              </p:nvSpPr>
              <p:spPr>
                <a:xfrm flipH="1">
                  <a:off x="7394323" y="2165670"/>
                  <a:ext cx="2382595" cy="2075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ts val="26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-150" normalizeH="0" baseline="0" noProof="0" dirty="0" err="1">
                      <a:ln>
                        <a:solidFill>
                          <a:srgbClr val="5B9BD5">
                            <a:alpha val="0"/>
                          </a:srgbClr>
                        </a:solidFill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나눔바른고딕" panose="020B0603020101020101" pitchFamily="50" charset="-127"/>
                      <a:ea typeface="나눔바른고딕" panose="020B0603020101020101" pitchFamily="50" charset="-127"/>
                      <a:cs typeface="+mn-cs"/>
                    </a:rPr>
                    <a:t>소려로</a:t>
                  </a:r>
                  <a:endParaRPr kumimoji="0" lang="ko-KR" altLang="en-US" sz="1100" b="0" i="0" u="none" strike="noStrike" kern="1200" cap="none" spc="-150" normalizeH="0" baseline="0" noProof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gradFill>
                      <a:gsLst>
                        <a:gs pos="0">
                          <a:prstClr val="black">
                            <a:lumMod val="75000"/>
                            <a:lumOff val="25000"/>
                          </a:prstClr>
                        </a:gs>
                        <a:gs pos="100000">
                          <a:prstClr val="black">
                            <a:lumMod val="75000"/>
                            <a:lumOff val="2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99E96CC-826E-7FAE-EE8C-CBA615F7FA21}"/>
                  </a:ext>
                </a:extLst>
              </p:cNvPr>
              <p:cNvSpPr/>
              <p:nvPr/>
            </p:nvSpPr>
            <p:spPr>
              <a:xfrm>
                <a:off x="7150543" y="2770117"/>
                <a:ext cx="4108008" cy="355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6894" tIns="46183" rIns="46894" bIns="46183" anchor="t" anchorCtr="0">
                <a:spAutoFit/>
              </a:bodyPr>
              <a:lstStyle/>
              <a:p>
                <a:pPr marL="88900" marR="0" lvl="0" indent="-88900" algn="l" defTabSz="577332" rtl="0" eaLnBrk="1" fontAlgn="auto" latinLnBrk="1" hangingPunct="1">
                  <a:lnSpc>
                    <a:spcPct val="100000"/>
                  </a:lnSpc>
                  <a:spcBef>
                    <a:spcPts val="192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필요시 후열 처리 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/ 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srgbClr val="C9E7F7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나눔바른고딕 Light" panose="020B0603020101020101" pitchFamily="50" charset="-127"/>
                    <a:ea typeface="나눔바른고딕 Light" panose="020B0603020101020101" pitchFamily="50" charset="-127"/>
                    <a:cs typeface="+mn-cs"/>
                  </a:rPr>
                  <a:t>안정화 작업</a:t>
                </a:r>
              </a:p>
            </p:txBody>
          </p:sp>
        </p:grp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36C6DC-D167-A25E-A691-CCC71F5A53A1}"/>
              </a:ext>
            </a:extLst>
          </p:cNvPr>
          <p:cNvSpPr/>
          <p:nvPr/>
        </p:nvSpPr>
        <p:spPr>
          <a:xfrm>
            <a:off x="6294815" y="5528989"/>
            <a:ext cx="1319566" cy="4766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건조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1~2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존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</a:t>
            </a:r>
            <a:endParaRPr kumimoji="0" lang="ko-KR" altLang="en-US" sz="1300" b="0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303892-A86B-4261-C40A-0AD78CAA7898}"/>
              </a:ext>
            </a:extLst>
          </p:cNvPr>
          <p:cNvSpPr/>
          <p:nvPr/>
        </p:nvSpPr>
        <p:spPr>
          <a:xfrm>
            <a:off x="7765329" y="5528989"/>
            <a:ext cx="1107245" cy="4766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건조로 온도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1~2 Zone</a:t>
            </a:r>
            <a:endParaRPr kumimoji="0" lang="ko-KR" altLang="en-US" sz="1300" b="0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88980B1-2080-D4EE-8344-B8797AAA312B}"/>
              </a:ext>
            </a:extLst>
          </p:cNvPr>
          <p:cNvSpPr/>
          <p:nvPr/>
        </p:nvSpPr>
        <p:spPr>
          <a:xfrm>
            <a:off x="6299485" y="4436379"/>
            <a:ext cx="1099110" cy="4766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세정기</a:t>
            </a:r>
            <a:endParaRPr kumimoji="0" lang="ko-KR" altLang="en-US" sz="1300" b="0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5F7B690-40FB-31A5-C87C-59614AAC6906}"/>
              </a:ext>
            </a:extLst>
          </p:cNvPr>
          <p:cNvSpPr/>
          <p:nvPr/>
        </p:nvSpPr>
        <p:spPr>
          <a:xfrm>
            <a:off x="6300291" y="2383258"/>
            <a:ext cx="1319566" cy="4766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소입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1~4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존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OP</a:t>
            </a:r>
            <a:endParaRPr kumimoji="0" lang="ko-KR" altLang="en-US" sz="1300" b="0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8D2CF56-662B-7BC1-D895-0341375D40E7}"/>
              </a:ext>
            </a:extLst>
          </p:cNvPr>
          <p:cNvSpPr/>
          <p:nvPr/>
        </p:nvSpPr>
        <p:spPr>
          <a:xfrm>
            <a:off x="9022803" y="2383257"/>
            <a:ext cx="1107245" cy="4766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소입로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CP 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값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60CC9C-5C7A-9D91-99F8-DE57454FBE37}"/>
              </a:ext>
            </a:extLst>
          </p:cNvPr>
          <p:cNvSpPr/>
          <p:nvPr/>
        </p:nvSpPr>
        <p:spPr>
          <a:xfrm>
            <a:off x="7765329" y="2383258"/>
            <a:ext cx="1107245" cy="4766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소입로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온도</a:t>
            </a:r>
            <a:endParaRPr kumimoji="0" lang="en-US" altLang="ko-KR" sz="1300" b="0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1~4 Zone</a:t>
            </a:r>
            <a:endParaRPr kumimoji="0" lang="ko-KR" altLang="en-US" sz="1300" b="0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2996963-C397-3186-3E19-C50BF856BA6D}"/>
              </a:ext>
            </a:extLst>
          </p:cNvPr>
          <p:cNvSpPr/>
          <p:nvPr/>
        </p:nvSpPr>
        <p:spPr>
          <a:xfrm>
            <a:off x="7553008" y="3421005"/>
            <a:ext cx="1581264" cy="4766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솔트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컨베이어 온도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1~2 Zone</a:t>
            </a:r>
            <a:endParaRPr kumimoji="0" lang="ko-KR" altLang="en-US" sz="1300" b="0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374E82-1982-662E-6DA6-4626045EC0C3}"/>
              </a:ext>
            </a:extLst>
          </p:cNvPr>
          <p:cNvSpPr/>
          <p:nvPr/>
        </p:nvSpPr>
        <p:spPr>
          <a:xfrm>
            <a:off x="6299485" y="3421005"/>
            <a:ext cx="1099110" cy="4766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-150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솔트조</a:t>
            </a:r>
            <a:r>
              <a:rPr kumimoji="0" lang="ko-KR" altLang="en-US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온도 </a:t>
            </a:r>
            <a:r>
              <a:rPr kumimoji="0" lang="en-US" altLang="ko-KR" sz="13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1~2 Zone</a:t>
            </a:r>
            <a:endParaRPr kumimoji="0" lang="ko-KR" altLang="en-US" sz="1300" b="0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7AB8554-0AC2-6166-57F5-30968188153B}"/>
              </a:ext>
            </a:extLst>
          </p:cNvPr>
          <p:cNvSpPr/>
          <p:nvPr/>
        </p:nvSpPr>
        <p:spPr>
          <a:xfrm>
            <a:off x="11174130" y="3797870"/>
            <a:ext cx="647700" cy="584551"/>
          </a:xfrm>
          <a:prstGeom prst="roundRect">
            <a:avLst/>
          </a:prstGeom>
          <a:solidFill>
            <a:srgbClr val="F5863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불량 비율</a:t>
            </a: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D81C22BD-B581-6B9A-DFD4-2476CF800977}"/>
              </a:ext>
            </a:extLst>
          </p:cNvPr>
          <p:cNvSpPr/>
          <p:nvPr/>
        </p:nvSpPr>
        <p:spPr>
          <a:xfrm rot="5400000">
            <a:off x="8658076" y="3741284"/>
            <a:ext cx="4041948" cy="732422"/>
          </a:xfrm>
          <a:prstGeom prst="triangle">
            <a:avLst/>
          </a:prstGeom>
          <a:gradFill>
            <a:gsLst>
              <a:gs pos="100000">
                <a:schemeClr val="bg1"/>
              </a:gs>
              <a:gs pos="2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0782FCD-6D28-1A9A-74CF-1A37D6AACFE1}"/>
              </a:ext>
            </a:extLst>
          </p:cNvPr>
          <p:cNvSpPr/>
          <p:nvPr/>
        </p:nvSpPr>
        <p:spPr>
          <a:xfrm>
            <a:off x="563084" y="790045"/>
            <a:ext cx="1319566" cy="317759"/>
          </a:xfrm>
          <a:prstGeom prst="roundRect">
            <a:avLst/>
          </a:prstGeom>
          <a:solidFill>
            <a:schemeClr val="bg1"/>
          </a:solidFill>
          <a:ln>
            <a:solidFill>
              <a:srgbClr val="F586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1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배정번호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326150C-9D3A-55C7-42FD-A5F93531E4F2}"/>
              </a:ext>
            </a:extLst>
          </p:cNvPr>
          <p:cNvSpPr/>
          <p:nvPr/>
        </p:nvSpPr>
        <p:spPr>
          <a:xfrm>
            <a:off x="6145072" y="2086520"/>
            <a:ext cx="4132146" cy="4129453"/>
          </a:xfrm>
          <a:prstGeom prst="roundRect">
            <a:avLst>
              <a:gd name="adj" fmla="val 4161"/>
            </a:avLst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92A7BF9-EC74-D524-208F-8EB832DA91E6}"/>
              </a:ext>
            </a:extLst>
          </p:cNvPr>
          <p:cNvSpPr/>
          <p:nvPr/>
        </p:nvSpPr>
        <p:spPr>
          <a:xfrm>
            <a:off x="6412426" y="1917913"/>
            <a:ext cx="1319566" cy="3177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2626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TAG_MIN</a:t>
            </a:r>
            <a:endParaRPr kumimoji="0" lang="ko-KR" altLang="en-US" sz="1300" b="1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262626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F3E12A62-BB2C-B489-A2E3-9AED87FA0622}"/>
              </a:ext>
            </a:extLst>
          </p:cNvPr>
          <p:cNvSpPr/>
          <p:nvPr/>
        </p:nvSpPr>
        <p:spPr>
          <a:xfrm>
            <a:off x="2442037" y="1024176"/>
            <a:ext cx="1906503" cy="317759"/>
          </a:xfrm>
          <a:prstGeom prst="wedgeRoundRectCallout">
            <a:avLst>
              <a:gd name="adj1" fmla="val -73620"/>
              <a:gd name="adj2" fmla="val -44532"/>
              <a:gd name="adj3" fmla="val 16667"/>
            </a:avLst>
          </a:prstGeom>
          <a:solidFill>
            <a:schemeClr val="bg1"/>
          </a:solidFill>
          <a:ln>
            <a:solidFill>
              <a:srgbClr val="F586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15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각 공정별로 배정된 </a:t>
            </a:r>
            <a:r>
              <a:rPr kumimoji="0" lang="ko-KR" altLang="en-US" sz="1200" b="0" i="0" u="none" strike="noStrike" kern="1200" cap="none" spc="-150" normalizeH="0" baseline="0" noProof="0" dirty="0" err="1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8E8E8">
                    <a:lumMod val="50000"/>
                  </a:srgb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번호값</a:t>
            </a:r>
            <a:endParaRPr kumimoji="0" lang="ko-KR" altLang="en-US" sz="1200" b="0" i="0" u="none" strike="noStrike" kern="1200" cap="none" spc="-150" normalizeH="0" baseline="0" noProof="0" dirty="0">
              <a:ln>
                <a:solidFill>
                  <a:srgbClr val="5B9BD5">
                    <a:alpha val="0"/>
                  </a:srgbClr>
                </a:solidFill>
              </a:ln>
              <a:solidFill>
                <a:srgbClr val="E8E8E8">
                  <a:lumMod val="50000"/>
                </a:srgb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CAD78847-D411-6C9B-C08C-0241D4599DAC}"/>
              </a:ext>
            </a:extLst>
          </p:cNvPr>
          <p:cNvSpPr/>
          <p:nvPr/>
        </p:nvSpPr>
        <p:spPr>
          <a:xfrm>
            <a:off x="8223545" y="1497641"/>
            <a:ext cx="1906503" cy="317759"/>
          </a:xfrm>
          <a:prstGeom prst="wedgeRoundRectCallout">
            <a:avLst>
              <a:gd name="adj1" fmla="val -67497"/>
              <a:gd name="adj2" fmla="val 65676"/>
              <a:gd name="adj3" fmla="val 16667"/>
            </a:avLst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E8E8E8">
                    <a:lumMod val="50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수집된 시간</a:t>
            </a:r>
          </a:p>
        </p:txBody>
      </p:sp>
    </p:spTree>
    <p:extLst>
      <p:ext uri="{BB962C8B-B14F-4D97-AF65-F5344CB8AC3E}">
        <p14:creationId xmlns:p14="http://schemas.microsoft.com/office/powerpoint/2010/main" val="340972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3084" y="177873"/>
            <a:ext cx="8774327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4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데이터 소개 및 분석 </a:t>
            </a:r>
            <a:r>
              <a:rPr lang="en-US" altLang="ko-KR" sz="240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&gt; </a:t>
            </a:r>
            <a:r>
              <a:rPr lang="ko-KR" altLang="en-US" sz="240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데이터 개요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C143EE9-8104-F3CD-7996-79E59282C42E}"/>
              </a:ext>
            </a:extLst>
          </p:cNvPr>
          <p:cNvGrpSpPr/>
          <p:nvPr/>
        </p:nvGrpSpPr>
        <p:grpSpPr>
          <a:xfrm>
            <a:off x="563084" y="1100549"/>
            <a:ext cx="5422635" cy="2741876"/>
            <a:chOff x="563084" y="1100549"/>
            <a:chExt cx="5422635" cy="2741876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8DDE3C0-3F4E-4382-21E0-7A2238094924}"/>
                </a:ext>
              </a:extLst>
            </p:cNvPr>
            <p:cNvSpPr/>
            <p:nvPr/>
          </p:nvSpPr>
          <p:spPr>
            <a:xfrm>
              <a:off x="1315245" y="1100549"/>
              <a:ext cx="4670474" cy="4203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07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5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배정번호별 공정 정보</a:t>
              </a:r>
              <a:endParaRPr kumimoji="0" lang="en-US" altLang="ko-KR" sz="1800" b="0" i="0" u="none" strike="noStrike" kern="1200" cap="none" spc="-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B409FE8-6CFA-B923-427E-9ACB76F82EA1}"/>
                </a:ext>
              </a:extLst>
            </p:cNvPr>
            <p:cNvSpPr/>
            <p:nvPr/>
          </p:nvSpPr>
          <p:spPr>
            <a:xfrm>
              <a:off x="1315245" y="1520919"/>
              <a:ext cx="4670474" cy="2321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7E66C91-5C81-2BBB-5C28-B612C5CB967B}"/>
                </a:ext>
              </a:extLst>
            </p:cNvPr>
            <p:cNvSpPr/>
            <p:nvPr/>
          </p:nvSpPr>
          <p:spPr>
            <a:xfrm>
              <a:off x="563084" y="1536159"/>
              <a:ext cx="1036954" cy="1036954"/>
            </a:xfrm>
            <a:prstGeom prst="ellipse">
              <a:avLst/>
            </a:prstGeom>
            <a:gradFill>
              <a:gsLst>
                <a:gs pos="50000">
                  <a:srgbClr val="FE8D36"/>
                </a:gs>
                <a:gs pos="50000">
                  <a:srgbClr val="FE7E1E"/>
                </a:gs>
              </a:gsLst>
              <a:lin ang="2700000" scaled="1"/>
            </a:gra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-5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label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349749A-F4E8-487A-C874-67BF5F7FDA10}"/>
                </a:ext>
              </a:extLst>
            </p:cNvPr>
            <p:cNvSpPr/>
            <p:nvPr/>
          </p:nvSpPr>
          <p:spPr>
            <a:xfrm>
              <a:off x="1762480" y="1560599"/>
              <a:ext cx="3947656" cy="2200602"/>
            </a:xfrm>
            <a:prstGeom prst="rect">
              <a:avLst/>
            </a:prstGeom>
          </p:spPr>
          <p:txBody>
            <a:bodyPr wrap="square" lIns="108000" anchor="ctr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배정번호</a:t>
              </a:r>
              <a:endPara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작업자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작업일</a:t>
              </a:r>
              <a:endPara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공정명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설비명</a:t>
              </a:r>
              <a:endPara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품번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품명</a:t>
              </a:r>
              <a:endPara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LOT NO 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계획 번호</a:t>
              </a:r>
              <a:endPara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양품 수량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불량 수량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총 수량</a:t>
              </a:r>
              <a:endPara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원소재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변형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폭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) / </a:t>
              </a: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내폭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외폭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형상파손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경도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인장경도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</a:t>
              </a: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초도품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TEST 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경도 측정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75FF854-22D2-4060-7160-F63D5D5918FD}"/>
              </a:ext>
            </a:extLst>
          </p:cNvPr>
          <p:cNvGrpSpPr/>
          <p:nvPr/>
        </p:nvGrpSpPr>
        <p:grpSpPr>
          <a:xfrm>
            <a:off x="563084" y="4009117"/>
            <a:ext cx="5422636" cy="2236040"/>
            <a:chOff x="6208309" y="1100547"/>
            <a:chExt cx="5422636" cy="2236040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3749508-789F-B0CB-D7F8-E5A4A4B732FF}"/>
                </a:ext>
              </a:extLst>
            </p:cNvPr>
            <p:cNvSpPr/>
            <p:nvPr/>
          </p:nvSpPr>
          <p:spPr>
            <a:xfrm>
              <a:off x="6960469" y="1100547"/>
              <a:ext cx="4670475" cy="4203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007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5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배정번호별 </a:t>
              </a:r>
              <a:r>
                <a:rPr kumimoji="0" lang="en-US" altLang="ko-KR" sz="1800" b="0" i="0" u="none" strike="noStrike" kern="1200" cap="none" spc="-5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/ TAG_MIN</a:t>
              </a:r>
              <a:r>
                <a:rPr kumimoji="0" lang="ko-KR" altLang="en-US" sz="1800" b="0" i="0" u="none" strike="noStrike" kern="1200" cap="none" spc="-5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별 </a:t>
              </a:r>
              <a:r>
                <a:rPr kumimoji="0" lang="ko-KR" altLang="en-US" sz="1800" b="0" i="0" u="none" strike="noStrike" kern="1200" cap="none" spc="-5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센서값</a:t>
              </a:r>
              <a:endParaRPr kumimoji="0" lang="en-US" altLang="ko-KR" sz="1800" b="0" i="0" u="none" strike="noStrike" kern="1200" cap="none" spc="-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DB8003D-F868-CDD6-E9F3-E77000F32628}"/>
                </a:ext>
              </a:extLst>
            </p:cNvPr>
            <p:cNvSpPr/>
            <p:nvPr/>
          </p:nvSpPr>
          <p:spPr>
            <a:xfrm>
              <a:off x="6960469" y="1520918"/>
              <a:ext cx="4670475" cy="18156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110004020202020204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6BC9A002-0B4B-8082-8202-53341EC08A33}"/>
                </a:ext>
              </a:extLst>
            </p:cNvPr>
            <p:cNvSpPr/>
            <p:nvPr/>
          </p:nvSpPr>
          <p:spPr>
            <a:xfrm>
              <a:off x="6208309" y="1536157"/>
              <a:ext cx="1036954" cy="1036954"/>
            </a:xfrm>
            <a:prstGeom prst="ellipse">
              <a:avLst/>
            </a:prstGeom>
            <a:gradFill>
              <a:gsLst>
                <a:gs pos="50000">
                  <a:srgbClr val="F46A25"/>
                </a:gs>
                <a:gs pos="50000">
                  <a:srgbClr val="EE570C"/>
                </a:gs>
              </a:gsLst>
              <a:lin ang="2700000" scaled="1"/>
            </a:gra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-5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raw_total</a:t>
              </a:r>
              <a:endParaRPr kumimoji="0" lang="en-US" altLang="ko-KR" sz="1400" b="1" i="0" u="none" strike="noStrike" kern="1200" cap="none" spc="-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-5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_data</a:t>
              </a:r>
              <a:endParaRPr kumimoji="0" lang="ko-KR" altLang="en-US" sz="1400" b="1" i="0" u="none" strike="noStrike" kern="1200" cap="none" spc="-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5B9971A-81C7-1193-798F-B0FDAC2B849F}"/>
                </a:ext>
              </a:extLst>
            </p:cNvPr>
            <p:cNvSpPr/>
            <p:nvPr/>
          </p:nvSpPr>
          <p:spPr>
            <a:xfrm>
              <a:off x="7407705" y="1560599"/>
              <a:ext cx="4223240" cy="1705595"/>
            </a:xfrm>
            <a:prstGeom prst="rect">
              <a:avLst/>
            </a:prstGeom>
          </p:spPr>
          <p:txBody>
            <a:bodyPr wrap="square" lIns="108000" anchor="ctr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배정번호</a:t>
              </a:r>
              <a:endPara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TAG_MIN</a:t>
              </a: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소입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1~4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존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OP / </a:t>
              </a: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소입로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온도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1~4 Zone  / </a:t>
              </a: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소입로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CP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값</a:t>
              </a:r>
              <a:endPara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솔트조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온도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1~2 Zone / </a:t>
              </a: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솔트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 컨베이어 온도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1~2 Zone</a:t>
              </a: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 err="1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세정기</a:t>
              </a:r>
              <a:endParaRPr kumimoji="0" lang="en-US" altLang="ko-KR" sz="1400" b="0" i="0" u="none" strike="noStrike" kern="1200" cap="none" spc="-50" normalizeH="0" baseline="0" noProof="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Clr>
                  <a:prstClr val="black">
                    <a:lumMod val="85000"/>
                    <a:lumOff val="15000"/>
                  </a:prstClr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건조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1~2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존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OP / </a:t>
              </a: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건조로 온도 </a:t>
              </a:r>
              <a:r>
                <a:rPr kumimoji="0" lang="en-US" altLang="ko-KR" sz="1400" b="0" i="0" u="none" strike="noStrike" kern="1200" cap="none" spc="-50" normalizeH="0" baseline="0" noProof="0" dirty="0">
                  <a:ln>
                    <a:solidFill>
                      <a:prstClr val="white">
                        <a:lumMod val="95000"/>
                        <a:alpha val="3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1~2 Zone</a:t>
              </a:r>
            </a:p>
          </p:txBody>
        </p:sp>
      </p:grpSp>
      <p:sp>
        <p:nvSpPr>
          <p:cNvPr id="93" name="이등변 삼각형 92">
            <a:extLst>
              <a:ext uri="{FF2B5EF4-FFF2-40B4-BE49-F238E27FC236}">
                <a16:creationId xmlns:a16="http://schemas.microsoft.com/office/drawing/2014/main" id="{8F76DD5D-2977-872B-F0D3-5007A8146586}"/>
              </a:ext>
            </a:extLst>
          </p:cNvPr>
          <p:cNvSpPr/>
          <p:nvPr/>
        </p:nvSpPr>
        <p:spPr>
          <a:xfrm rot="5400000">
            <a:off x="5201554" y="2105277"/>
            <a:ext cx="2741878" cy="732422"/>
          </a:xfrm>
          <a:prstGeom prst="triangle">
            <a:avLst/>
          </a:prstGeom>
          <a:gradFill>
            <a:gsLst>
              <a:gs pos="100000">
                <a:schemeClr val="bg1"/>
              </a:gs>
              <a:gs pos="2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이등변 삼각형 95">
            <a:extLst>
              <a:ext uri="{FF2B5EF4-FFF2-40B4-BE49-F238E27FC236}">
                <a16:creationId xmlns:a16="http://schemas.microsoft.com/office/drawing/2014/main" id="{A1B5ECEB-E282-EB1A-B7C0-054469606954}"/>
              </a:ext>
            </a:extLst>
          </p:cNvPr>
          <p:cNvSpPr/>
          <p:nvPr/>
        </p:nvSpPr>
        <p:spPr>
          <a:xfrm rot="5400000">
            <a:off x="5454474" y="4760927"/>
            <a:ext cx="2236038" cy="732422"/>
          </a:xfrm>
          <a:prstGeom prst="triangle">
            <a:avLst/>
          </a:prstGeom>
          <a:gradFill>
            <a:gsLst>
              <a:gs pos="100000">
                <a:schemeClr val="bg1"/>
              </a:gs>
              <a:gs pos="2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1B6AE2E-141F-DD23-518E-46D9D5CA3DD3}"/>
              </a:ext>
            </a:extLst>
          </p:cNvPr>
          <p:cNvSpPr txBox="1"/>
          <p:nvPr/>
        </p:nvSpPr>
        <p:spPr>
          <a:xfrm>
            <a:off x="7159267" y="2291568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불량별 원인 분석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7489606-12FA-68B7-74A1-B782825F5EC0}"/>
              </a:ext>
            </a:extLst>
          </p:cNvPr>
          <p:cNvSpPr txBox="1"/>
          <p:nvPr/>
        </p:nvSpPr>
        <p:spPr>
          <a:xfrm>
            <a:off x="7159267" y="496799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5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공정 센서 값을 통한 불량 비율 파악</a:t>
            </a:r>
          </a:p>
        </p:txBody>
      </p:sp>
    </p:spTree>
    <p:extLst>
      <p:ext uri="{BB962C8B-B14F-4D97-AF65-F5344CB8AC3E}">
        <p14:creationId xmlns:p14="http://schemas.microsoft.com/office/powerpoint/2010/main" val="19849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382F-A1D9-1AC4-EAAD-CDD7097B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87639C2E-734A-7F20-2CC8-A03AADB55F0C}"/>
              </a:ext>
            </a:extLst>
          </p:cNvPr>
          <p:cNvGrpSpPr/>
          <p:nvPr/>
        </p:nvGrpSpPr>
        <p:grpSpPr>
          <a:xfrm>
            <a:off x="7137828" y="895265"/>
            <a:ext cx="608285" cy="5369348"/>
            <a:chOff x="6963900" y="895265"/>
            <a:chExt cx="608285" cy="5369348"/>
          </a:xfrm>
        </p:grpSpPr>
        <p:sp>
          <p:nvSpPr>
            <p:cNvPr id="4" name="사다리꼴 3">
              <a:extLst>
                <a:ext uri="{FF2B5EF4-FFF2-40B4-BE49-F238E27FC236}">
                  <a16:creationId xmlns:a16="http://schemas.microsoft.com/office/drawing/2014/main" id="{BB9F8A17-614D-2664-959C-B56A18C60A69}"/>
                </a:ext>
              </a:extLst>
            </p:cNvPr>
            <p:cNvSpPr/>
            <p:nvPr/>
          </p:nvSpPr>
          <p:spPr>
            <a:xfrm rot="16200000">
              <a:off x="4583369" y="3275796"/>
              <a:ext cx="5369348" cy="608285"/>
            </a:xfrm>
            <a:prstGeom prst="trapezoid">
              <a:avLst>
                <a:gd name="adj" fmla="val 45603"/>
              </a:avLst>
            </a:prstGeom>
            <a:gradFill>
              <a:gsLst>
                <a:gs pos="0">
                  <a:srgbClr val="EAEAEA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1200" cap="none" spc="-50" normalizeH="0" baseline="0" noProof="0" dirty="0">
                <a:ln w="3175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63A88B8-D4AC-20AE-F4F6-F8530B20ADAA}"/>
                </a:ext>
              </a:extLst>
            </p:cNvPr>
            <p:cNvGrpSpPr/>
            <p:nvPr/>
          </p:nvGrpSpPr>
          <p:grpSpPr>
            <a:xfrm>
              <a:off x="6989741" y="2588423"/>
              <a:ext cx="520923" cy="113831"/>
              <a:chOff x="621464" y="1356381"/>
              <a:chExt cx="532830" cy="131918"/>
            </a:xfrm>
          </p:grpSpPr>
          <p:sp>
            <p:nvSpPr>
              <p:cNvPr id="14" name="이등변 삼각형 13">
                <a:extLst>
                  <a:ext uri="{FF2B5EF4-FFF2-40B4-BE49-F238E27FC236}">
                    <a16:creationId xmlns:a16="http://schemas.microsoft.com/office/drawing/2014/main" id="{0D66CC00-0453-AAAF-7567-AA1BD6745139}"/>
                  </a:ext>
                </a:extLst>
              </p:cNvPr>
              <p:cNvSpPr/>
              <p:nvPr/>
            </p:nvSpPr>
            <p:spPr>
              <a:xfrm rot="5400000">
                <a:off x="597027" y="1380818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55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90D836B3-199A-FA5C-CE5A-3683C3D4D01C}"/>
                  </a:ext>
                </a:extLst>
              </p:cNvPr>
              <p:cNvSpPr/>
              <p:nvPr/>
            </p:nvSpPr>
            <p:spPr>
              <a:xfrm rot="5400000">
                <a:off x="821920" y="1380819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55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76802578-4EFD-ECF3-917E-562D0679A009}"/>
                  </a:ext>
                </a:extLst>
              </p:cNvPr>
              <p:cNvSpPr/>
              <p:nvPr/>
            </p:nvSpPr>
            <p:spPr>
              <a:xfrm rot="5400000">
                <a:off x="1046813" y="1380819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55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70FA232-A8C3-E115-F7A9-3387DD29E415}"/>
                </a:ext>
              </a:extLst>
            </p:cNvPr>
            <p:cNvGrpSpPr/>
            <p:nvPr/>
          </p:nvGrpSpPr>
          <p:grpSpPr>
            <a:xfrm>
              <a:off x="6989741" y="4954416"/>
              <a:ext cx="520923" cy="113831"/>
              <a:chOff x="621464" y="1356381"/>
              <a:chExt cx="532830" cy="131918"/>
            </a:xfrm>
          </p:grpSpPr>
          <p:sp>
            <p:nvSpPr>
              <p:cNvPr id="46" name="이등변 삼각형 45">
                <a:extLst>
                  <a:ext uri="{FF2B5EF4-FFF2-40B4-BE49-F238E27FC236}">
                    <a16:creationId xmlns:a16="http://schemas.microsoft.com/office/drawing/2014/main" id="{2828B9B7-FCC7-6D41-87E4-A9749A3327CA}"/>
                  </a:ext>
                </a:extLst>
              </p:cNvPr>
              <p:cNvSpPr/>
              <p:nvPr/>
            </p:nvSpPr>
            <p:spPr>
              <a:xfrm rot="5400000">
                <a:off x="597027" y="1380818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55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47" name="이등변 삼각형 46">
                <a:extLst>
                  <a:ext uri="{FF2B5EF4-FFF2-40B4-BE49-F238E27FC236}">
                    <a16:creationId xmlns:a16="http://schemas.microsoft.com/office/drawing/2014/main" id="{F506F3A8-5E98-909A-43A0-3474991AAC7D}"/>
                  </a:ext>
                </a:extLst>
              </p:cNvPr>
              <p:cNvSpPr/>
              <p:nvPr/>
            </p:nvSpPr>
            <p:spPr>
              <a:xfrm rot="5400000">
                <a:off x="821920" y="1380819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  <a:alpha val="4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55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48" name="이등변 삼각형 47">
                <a:extLst>
                  <a:ext uri="{FF2B5EF4-FFF2-40B4-BE49-F238E27FC236}">
                    <a16:creationId xmlns:a16="http://schemas.microsoft.com/office/drawing/2014/main" id="{5249F5AE-A254-AA4D-2E1E-76B9229A22C5}"/>
                  </a:ext>
                </a:extLst>
              </p:cNvPr>
              <p:cNvSpPr/>
              <p:nvPr/>
            </p:nvSpPr>
            <p:spPr>
              <a:xfrm rot="5400000">
                <a:off x="1046813" y="1380819"/>
                <a:ext cx="131917" cy="83044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55" b="0" i="0" u="none" strike="noStrike" kern="1200" cap="none" spc="-5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58BB11E-6F6E-58C2-F5CF-1C0E3B93D477}"/>
              </a:ext>
            </a:extLst>
          </p:cNvPr>
          <p:cNvGrpSpPr/>
          <p:nvPr/>
        </p:nvGrpSpPr>
        <p:grpSpPr>
          <a:xfrm>
            <a:off x="7736385" y="895789"/>
            <a:ext cx="4321018" cy="5368824"/>
            <a:chOff x="7550793" y="895789"/>
            <a:chExt cx="4506610" cy="5368824"/>
          </a:xfrm>
        </p:grpSpPr>
        <p:sp>
          <p:nvSpPr>
            <p:cNvPr id="5" name="양쪽 모서리가 둥근 사각형 26">
              <a:extLst>
                <a:ext uri="{FF2B5EF4-FFF2-40B4-BE49-F238E27FC236}">
                  <a16:creationId xmlns:a16="http://schemas.microsoft.com/office/drawing/2014/main" id="{0EE21AB2-F5D7-0EE0-B143-5B6A77E558A4}"/>
                </a:ext>
              </a:extLst>
            </p:cNvPr>
            <p:cNvSpPr/>
            <p:nvPr/>
          </p:nvSpPr>
          <p:spPr>
            <a:xfrm rot="16200000">
              <a:off x="7293536" y="1500745"/>
              <a:ext cx="5035490" cy="449224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41A391C-7F35-9C96-4CDB-8BF7038BCF93}"/>
                </a:ext>
              </a:extLst>
            </p:cNvPr>
            <p:cNvSpPr/>
            <p:nvPr/>
          </p:nvSpPr>
          <p:spPr>
            <a:xfrm>
              <a:off x="7550793" y="895789"/>
              <a:ext cx="4498819" cy="333336"/>
            </a:xfrm>
            <a:prstGeom prst="rect">
              <a:avLst/>
            </a:prstGeom>
            <a:gradFill flip="none" rotWithShape="1">
              <a:gsLst>
                <a:gs pos="20000">
                  <a:srgbClr val="FF7200"/>
                </a:gs>
                <a:gs pos="80000">
                  <a:srgbClr val="FE6100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FE49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744" tIns="48871" rIns="97744" bIns="48871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50" normalizeH="0" baseline="0" noProof="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이슈 포인트</a:t>
              </a:r>
              <a:endParaRPr kumimoji="0" lang="en-US" altLang="ko-KR" sz="1800" b="1" i="0" u="none" strike="noStrike" kern="1200" cap="none" spc="-5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BDEAD7E-5410-99D3-BAC8-DF9FB308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84" y="177873"/>
            <a:ext cx="8774327" cy="446831"/>
          </a:xfrm>
          <a:prstGeom prst="rect">
            <a:avLst/>
          </a:prstGeom>
        </p:spPr>
        <p:txBody>
          <a:bodyPr/>
          <a:lstStyle/>
          <a:p>
            <a:r>
              <a:rPr lang="ko-KR" altLang="en-US" sz="254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데이터 소개 및 분석 </a:t>
            </a:r>
            <a:r>
              <a:rPr lang="en-US" altLang="ko-KR" sz="254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&gt; </a:t>
            </a:r>
            <a:r>
              <a:rPr lang="ko-KR" altLang="en-US" sz="254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데이터 </a:t>
            </a:r>
            <a:r>
              <a:rPr lang="en-US" altLang="ko-KR" sz="254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EDA </a:t>
            </a:r>
            <a:r>
              <a:rPr lang="ko-KR" altLang="en-US" sz="2540" spc="-64" dirty="0">
                <a:ln>
                  <a:solidFill>
                    <a:prstClr val="white">
                      <a:alpha val="0"/>
                    </a:prstClr>
                  </a:solidFill>
                </a:ln>
              </a:rPr>
              <a:t>및 이슈 포인트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7F5EBE8-ED5E-7222-94EC-48E2C858EDE6}"/>
              </a:ext>
            </a:extLst>
          </p:cNvPr>
          <p:cNvGrpSpPr/>
          <p:nvPr/>
        </p:nvGrpSpPr>
        <p:grpSpPr>
          <a:xfrm>
            <a:off x="142388" y="1170913"/>
            <a:ext cx="7021281" cy="4818049"/>
            <a:chOff x="1732810" y="1860395"/>
            <a:chExt cx="3941004" cy="4152902"/>
          </a:xfrm>
        </p:grpSpPr>
        <p:sp>
          <p:nvSpPr>
            <p:cNvPr id="23" name="양쪽 모서리가 둥근 사각형 44">
              <a:extLst>
                <a:ext uri="{FF2B5EF4-FFF2-40B4-BE49-F238E27FC236}">
                  <a16:creationId xmlns:a16="http://schemas.microsoft.com/office/drawing/2014/main" id="{DA181739-AD13-71F2-53F9-368A0511C4F1}"/>
                </a:ext>
              </a:extLst>
            </p:cNvPr>
            <p:cNvSpPr/>
            <p:nvPr/>
          </p:nvSpPr>
          <p:spPr>
            <a:xfrm rot="16200000">
              <a:off x="1771527" y="2111011"/>
              <a:ext cx="3863569" cy="394100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8B68B1D-1A30-CF9C-6AEF-8DE94FBC321E}"/>
                </a:ext>
              </a:extLst>
            </p:cNvPr>
            <p:cNvSpPr/>
            <p:nvPr/>
          </p:nvSpPr>
          <p:spPr>
            <a:xfrm flipH="1">
              <a:off x="1738015" y="1860395"/>
              <a:ext cx="3935795" cy="289333"/>
            </a:xfrm>
            <a:prstGeom prst="rect">
              <a:avLst/>
            </a:prstGeom>
            <a:gradFill flip="none" rotWithShape="1">
              <a:gsLst>
                <a:gs pos="20000">
                  <a:srgbClr val="8E7058"/>
                </a:gs>
                <a:gs pos="80000">
                  <a:srgbClr val="6E5744"/>
                </a:gs>
              </a:gsLst>
              <a:lin ang="2700000" scaled="1"/>
              <a:tileRect/>
            </a:gradFill>
            <a:ln w="12700">
              <a:gradFill>
                <a:gsLst>
                  <a:gs pos="0">
                    <a:srgbClr val="6E5744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dist="38100" dir="5400000" algn="ctr" rotWithShape="0">
                <a:schemeClr val="tx1">
                  <a:lumMod val="50000"/>
                  <a:lumOff val="50000"/>
                  <a:alpha val="4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0206" tIns="50103" rIns="100206" bIns="50103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-50" normalizeH="0" baseline="0" noProof="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데이터 </a:t>
              </a:r>
              <a:r>
                <a:rPr kumimoji="0" lang="en-US" altLang="ko-KR" sz="1800" b="1" i="0" u="none" strike="noStrike" kern="1200" cap="none" spc="-50" normalizeH="0" baseline="0" noProof="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EDA</a:t>
              </a:r>
              <a:endParaRPr kumimoji="0" lang="ko-KR" altLang="en-US" sz="1800" b="1" i="0" u="none" strike="noStrike" kern="1200" cap="none" spc="-50" normalizeH="0" baseline="0" noProof="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22" name="모서리가 둥근 직사각형 42">
            <a:extLst>
              <a:ext uri="{FF2B5EF4-FFF2-40B4-BE49-F238E27FC236}">
                <a16:creationId xmlns:a16="http://schemas.microsoft.com/office/drawing/2014/main" id="{D752D3AF-78D0-FD34-73E5-C7DA5BDA79DB}"/>
              </a:ext>
            </a:extLst>
          </p:cNvPr>
          <p:cNvSpPr/>
          <p:nvPr/>
        </p:nvSpPr>
        <p:spPr>
          <a:xfrm>
            <a:off x="7868704" y="4095260"/>
            <a:ext cx="4036928" cy="20109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-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B560531-9819-9E10-47BA-2F97E3C54000}"/>
              </a:ext>
            </a:extLst>
          </p:cNvPr>
          <p:cNvGrpSpPr/>
          <p:nvPr/>
        </p:nvGrpSpPr>
        <p:grpSpPr>
          <a:xfrm>
            <a:off x="7868703" y="1822573"/>
            <a:ext cx="4036928" cy="1483874"/>
            <a:chOff x="7868703" y="1483063"/>
            <a:chExt cx="4036928" cy="1483874"/>
          </a:xfrm>
        </p:grpSpPr>
        <p:sp>
          <p:nvSpPr>
            <p:cNvPr id="21" name="모서리가 둥근 직사각형 41">
              <a:extLst>
                <a:ext uri="{FF2B5EF4-FFF2-40B4-BE49-F238E27FC236}">
                  <a16:creationId xmlns:a16="http://schemas.microsoft.com/office/drawing/2014/main" id="{EF3B5E49-3248-7FF2-9F51-F497CF828177}"/>
                </a:ext>
              </a:extLst>
            </p:cNvPr>
            <p:cNvSpPr/>
            <p:nvPr/>
          </p:nvSpPr>
          <p:spPr>
            <a:xfrm>
              <a:off x="7868703" y="1483063"/>
              <a:ext cx="4036928" cy="14838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4C10E6-1F2D-B3AF-E9B6-71A2733C8A33}"/>
                </a:ext>
              </a:extLst>
            </p:cNvPr>
            <p:cNvSpPr/>
            <p:nvPr/>
          </p:nvSpPr>
          <p:spPr>
            <a:xfrm>
              <a:off x="7957984" y="1647370"/>
              <a:ext cx="3296075" cy="1149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Autofit/>
            </a:bodyPr>
            <a:lstStyle/>
            <a:p>
              <a:pPr marL="88900" marR="0" lvl="0" indent="-88900" algn="l" defTabSz="577332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50" normalizeH="0" baseline="0" noProof="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rPr>
                <a:t>불량원인이 </a:t>
              </a:r>
              <a:r>
                <a:rPr kumimoji="0" lang="ko-KR" altLang="en-US" sz="1400" b="0" i="0" u="none" strike="noStrike" kern="0" cap="none" spc="-50" normalizeH="0" baseline="0" noProof="0" dirty="0" err="1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rPr>
                <a:t>내폭과</a:t>
              </a:r>
              <a:r>
                <a:rPr kumimoji="0" lang="ko-KR" altLang="en-US" sz="1400" b="0" i="0" u="none" strike="noStrike" kern="0" cap="none" spc="-50" normalizeH="0" baseline="0" noProof="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rPr>
                <a:t> 외폭에만 존재하여 데이터가 치우쳐져 있다</a:t>
              </a:r>
              <a:r>
                <a:rPr kumimoji="0" lang="en-US" altLang="ko-KR" sz="1400" b="0" i="0" u="none" strike="noStrike" kern="0" cap="none" spc="-50" normalizeH="0" baseline="0" noProof="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rPr>
                <a:t>.</a:t>
              </a:r>
            </a:p>
            <a:p>
              <a:pPr marL="88900" marR="0" lvl="0" indent="-88900" algn="l" defTabSz="577332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9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50" normalizeH="0" baseline="0" noProof="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rPr>
                <a:t>불량이 크게 발생한 명확한 데이터가 많이 없다</a:t>
              </a:r>
              <a:r>
                <a:rPr kumimoji="0" lang="en-US" altLang="ko-KR" sz="1400" b="0" i="0" u="none" strike="noStrike" kern="0" cap="none" spc="-50" normalizeH="0" baseline="0" noProof="0" dirty="0">
                  <a:ln>
                    <a:solidFill>
                      <a:srgbClr val="C9E7F7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+mn-cs"/>
                </a:rPr>
                <a:t>.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A452EE-C38A-2C4A-57CD-C966D218D296}"/>
              </a:ext>
            </a:extLst>
          </p:cNvPr>
          <p:cNvSpPr/>
          <p:nvPr/>
        </p:nvSpPr>
        <p:spPr>
          <a:xfrm>
            <a:off x="7957984" y="4309641"/>
            <a:ext cx="3821368" cy="1681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marL="88900" marR="0" lvl="0" indent="-88900" algn="l" defTabSz="577332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0" cap="none" spc="-50" normalizeH="0" baseline="0" noProof="0" dirty="0" err="1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raw_total_data</a:t>
            </a:r>
            <a:r>
              <a:rPr kumimoji="0" lang="ko-KR" altLang="en-US" sz="1400" b="0" i="0" u="none" strike="noStrike" kern="0" cap="none" spc="-5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는 배정번호에 대한 시간대별 데이터</a:t>
            </a:r>
            <a:endParaRPr kumimoji="0" lang="en-US" altLang="ko-KR" sz="1400" b="0" i="0" u="none" strike="noStrike" kern="0" cap="none" spc="-5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  <a:p>
            <a:pPr marL="88900" marR="0" lvl="0" indent="-88900" algn="l" defTabSz="577332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-5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하지만 </a:t>
            </a:r>
            <a:r>
              <a:rPr kumimoji="0" lang="en-US" altLang="ko-KR" sz="1400" b="0" i="0" u="none" strike="noStrike" kern="0" cap="none" spc="-5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label </a:t>
            </a:r>
            <a:r>
              <a:rPr kumimoji="0" lang="ko-KR" altLang="en-US" sz="1400" b="0" i="0" u="none" strike="noStrike" kern="0" cap="none" spc="-5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은 해당 배정번호의 전체 불량수로 나타남</a:t>
            </a:r>
            <a:endParaRPr kumimoji="0" lang="en-US" altLang="ko-KR" sz="1400" b="0" i="0" u="none" strike="noStrike" kern="0" cap="none" spc="-5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  <a:p>
            <a:pPr marL="88900" marR="0" lvl="0" indent="-88900" algn="l" defTabSz="577332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-5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따라서 </a:t>
            </a:r>
            <a:r>
              <a:rPr kumimoji="0" lang="en-US" altLang="ko-KR" sz="1400" b="0" i="0" u="none" strike="noStrike" kern="0" cap="none" spc="-50" normalizeH="0" baseline="0" noProof="0" dirty="0" err="1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raw_total_data</a:t>
            </a:r>
            <a:r>
              <a:rPr kumimoji="0" lang="ko-KR" altLang="en-US" sz="1400" b="0" i="0" u="none" strike="noStrike" kern="0" cap="none" spc="-5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의 시계열 데이터를 집계 처리해야 하며</a:t>
            </a:r>
            <a:r>
              <a:rPr kumimoji="0" lang="en-US" altLang="ko-KR" sz="1400" b="0" i="0" u="none" strike="noStrike" kern="0" cap="none" spc="-5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, label </a:t>
            </a:r>
            <a:r>
              <a:rPr kumimoji="0" lang="ko-KR" altLang="en-US" sz="1400" b="0" i="0" u="none" strike="noStrike" kern="0" cap="none" spc="-5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은 불량비율로 </a:t>
            </a:r>
            <a:r>
              <a:rPr kumimoji="0" lang="ko-KR" altLang="en-US" sz="1400" b="0" i="0" u="none" strike="noStrike" kern="0" cap="none" spc="-50" normalizeH="0" baseline="0" noProof="0" dirty="0" err="1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rPr>
              <a:t>처리해야함</a:t>
            </a:r>
            <a:endParaRPr kumimoji="0" lang="ko-KR" altLang="en-US" sz="1400" b="0" i="0" u="none" strike="noStrike" kern="0" cap="none" spc="-5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43A2603-0031-2395-B9D9-2A38AA5F4360}"/>
              </a:ext>
            </a:extLst>
          </p:cNvPr>
          <p:cNvGrpSpPr/>
          <p:nvPr/>
        </p:nvGrpSpPr>
        <p:grpSpPr>
          <a:xfrm>
            <a:off x="302067" y="4124975"/>
            <a:ext cx="2283243" cy="886357"/>
            <a:chOff x="302067" y="4124975"/>
            <a:chExt cx="2283243" cy="88635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C07E1BF-7B49-3636-8869-2B3E4F905AAE}"/>
                </a:ext>
              </a:extLst>
            </p:cNvPr>
            <p:cNvSpPr txBox="1"/>
            <p:nvPr/>
          </p:nvSpPr>
          <p:spPr>
            <a:xfrm>
              <a:off x="302067" y="4124975"/>
              <a:ext cx="686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label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6F62F9D-F51D-830B-17DE-914DFFFE4AB6}"/>
                </a:ext>
              </a:extLst>
            </p:cNvPr>
            <p:cNvGrpSpPr/>
            <p:nvPr/>
          </p:nvGrpSpPr>
          <p:grpSpPr>
            <a:xfrm>
              <a:off x="302067" y="4541495"/>
              <a:ext cx="2283243" cy="469837"/>
              <a:chOff x="302067" y="4541495"/>
              <a:chExt cx="2283243" cy="469837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DF47DF8-59FA-8DDA-7CDE-58B81A3E9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067" y="4541495"/>
                <a:ext cx="2283243" cy="469837"/>
              </a:xfrm>
              <a:prstGeom prst="rect">
                <a:avLst/>
              </a:prstGeom>
            </p:spPr>
          </p:pic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C5BEF781-E42D-9776-F755-C1C12C915EB9}"/>
                  </a:ext>
                </a:extLst>
              </p:cNvPr>
              <p:cNvSpPr/>
              <p:nvPr/>
            </p:nvSpPr>
            <p:spPr>
              <a:xfrm>
                <a:off x="321524" y="4557616"/>
                <a:ext cx="516930" cy="453716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99E0C20-48AE-0DB8-C801-EECA0C1FA64A}"/>
              </a:ext>
            </a:extLst>
          </p:cNvPr>
          <p:cNvGrpSpPr/>
          <p:nvPr/>
        </p:nvGrpSpPr>
        <p:grpSpPr>
          <a:xfrm>
            <a:off x="2984042" y="4124975"/>
            <a:ext cx="4027506" cy="1753663"/>
            <a:chOff x="2784620" y="4124975"/>
            <a:chExt cx="4027506" cy="175366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7AFF65-D5B1-FF9C-513A-5AFDEBFC881A}"/>
                </a:ext>
              </a:extLst>
            </p:cNvPr>
            <p:cNvSpPr txBox="1"/>
            <p:nvPr/>
          </p:nvSpPr>
          <p:spPr>
            <a:xfrm>
              <a:off x="2784620" y="4124975"/>
              <a:ext cx="1738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raw_total_data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5EEBDA6-5F6F-C261-CECE-4B9BA8E9E042}"/>
                </a:ext>
              </a:extLst>
            </p:cNvPr>
            <p:cNvGrpSpPr/>
            <p:nvPr/>
          </p:nvGrpSpPr>
          <p:grpSpPr>
            <a:xfrm>
              <a:off x="2784620" y="4557616"/>
              <a:ext cx="4027506" cy="1321022"/>
              <a:chOff x="2784620" y="4557616"/>
              <a:chExt cx="4027506" cy="1321022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61CD0FF-D6D7-2255-7C60-1930421A12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4620" y="4557616"/>
                <a:ext cx="4027506" cy="1321022"/>
              </a:xfrm>
              <a:prstGeom prst="rect">
                <a:avLst/>
              </a:prstGeom>
            </p:spPr>
          </p:pic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DB7EC8A-B94E-BDFD-FA8A-B4DF060AC9DC}"/>
                  </a:ext>
                </a:extLst>
              </p:cNvPr>
              <p:cNvSpPr/>
              <p:nvPr/>
            </p:nvSpPr>
            <p:spPr>
              <a:xfrm>
                <a:off x="2813369" y="4577072"/>
                <a:ext cx="488056" cy="1301566"/>
              </a:xfrm>
              <a:prstGeom prst="roundRect">
                <a:avLst>
                  <a:gd name="adj" fmla="val 14674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0C3BCC9-3146-85B4-21D4-376CA5B26033}"/>
              </a:ext>
            </a:extLst>
          </p:cNvPr>
          <p:cNvSpPr txBox="1"/>
          <p:nvPr/>
        </p:nvSpPr>
        <p:spPr>
          <a:xfrm>
            <a:off x="645142" y="5568210"/>
            <a:ext cx="13340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배정번호 </a:t>
            </a:r>
            <a:r>
              <a:rPr lang="en-US" altLang="ko-KR" sz="1300" spc="-50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102410</a:t>
            </a:r>
            <a:endParaRPr lang="ko-KR" altLang="en-US" sz="1300" spc="-50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AE7C880-8617-8575-F200-CB59B84D005E}"/>
              </a:ext>
            </a:extLst>
          </p:cNvPr>
          <p:cNvCxnSpPr>
            <a:cxnSpLocks/>
          </p:cNvCxnSpPr>
          <p:nvPr/>
        </p:nvCxnSpPr>
        <p:spPr>
          <a:xfrm flipH="1" flipV="1">
            <a:off x="838454" y="5100715"/>
            <a:ext cx="475754" cy="4674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E49A467-3B38-E8E4-7CBA-CF45F8C2BEB9}"/>
              </a:ext>
            </a:extLst>
          </p:cNvPr>
          <p:cNvCxnSpPr>
            <a:cxnSpLocks/>
          </p:cNvCxnSpPr>
          <p:nvPr/>
        </p:nvCxnSpPr>
        <p:spPr>
          <a:xfrm flipV="1">
            <a:off x="1895716" y="5219170"/>
            <a:ext cx="936554" cy="3624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그림 67">
            <a:extLst>
              <a:ext uri="{FF2B5EF4-FFF2-40B4-BE49-F238E27FC236}">
                <a16:creationId xmlns:a16="http://schemas.microsoft.com/office/drawing/2014/main" id="{44159F6E-0BAE-A8D7-FFB6-86B79D448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0" y="1659267"/>
            <a:ext cx="4667250" cy="208597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6C7919F-446A-816A-C44E-6C2E32118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8" y="1618874"/>
            <a:ext cx="2515196" cy="20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678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3381</Words>
  <Application>Microsoft Office PowerPoint</Application>
  <PresentationFormat>와이드스크린</PresentationFormat>
  <Paragraphs>489</Paragraphs>
  <Slides>27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나눔바른고딕</vt:lpstr>
      <vt:lpstr>Wingdings</vt:lpstr>
      <vt:lpstr>나눔바른고딕 Light</vt:lpstr>
      <vt:lpstr>Symbol</vt:lpstr>
      <vt:lpstr>Arial</vt:lpstr>
      <vt:lpstr>나눔고딕</vt:lpstr>
      <vt:lpstr>맑은 고딕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주제 선정 배경</vt:lpstr>
      <vt:lpstr>프로젝트 목적</vt:lpstr>
      <vt:lpstr>PowerPoint 프레젠테이션</vt:lpstr>
      <vt:lpstr>데이터 소개 및 분석 &gt; 공정 프로세스 및 수집 데이터</vt:lpstr>
      <vt:lpstr>데이터 소개 및 분석 &gt; 데이터 개요</vt:lpstr>
      <vt:lpstr>데이터 소개 및 분석 &gt; 데이터 EDA 및 이슈 포인트</vt:lpstr>
      <vt:lpstr>PowerPoint 프레젠테이션</vt:lpstr>
      <vt:lpstr>PowerPoint 프레젠테이션</vt:lpstr>
      <vt:lpstr>공정 안정성 분석: 센서값 변동성에 따른 불량률 분석</vt:lpstr>
      <vt:lpstr>불량률 예측 결과</vt:lpstr>
      <vt:lpstr>PowerPoint 프레젠테이션</vt:lpstr>
      <vt:lpstr>SPC 기반 선제 경고 시스템: 실시간 공정 변수 이상 탐지</vt:lpstr>
      <vt:lpstr>SPC 분석</vt:lpstr>
      <vt:lpstr>SPC 분석</vt:lpstr>
      <vt:lpstr>SPC 기반 실시간 공정변수 이상탐지</vt:lpstr>
      <vt:lpstr>이상탐지 결과 분석</vt:lpstr>
      <vt:lpstr>PowerPoint 프레젠테이션</vt:lpstr>
      <vt:lpstr>불량 유형 영향도 분석 모델링</vt:lpstr>
      <vt:lpstr>분석 결과 시각화</vt:lpstr>
      <vt:lpstr>분석 결과 시각화</vt:lpstr>
      <vt:lpstr>불량 유형 영향도 결과 분석</vt:lpstr>
      <vt:lpstr>PowerPoint 프레젠테이션</vt:lpstr>
      <vt:lpstr>업무 확장 방향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신예진(SHIN YEJIN) 한화시스템/ICT</dc:creator>
  <cp:lastModifiedBy>신예진(SHIN YEJIN) 한화시스템/ICT</cp:lastModifiedBy>
  <cp:revision>55</cp:revision>
  <dcterms:created xsi:type="dcterms:W3CDTF">2025-07-25T00:07:14Z</dcterms:created>
  <dcterms:modified xsi:type="dcterms:W3CDTF">2025-07-25T04:56:46Z</dcterms:modified>
</cp:coreProperties>
</file>